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93" r:id="rId5"/>
    <p:sldId id="296" r:id="rId6"/>
    <p:sldId id="289" r:id="rId7"/>
    <p:sldId id="290" r:id="rId8"/>
    <p:sldId id="288" r:id="rId9"/>
    <p:sldId id="292" r:id="rId10"/>
    <p:sldId id="287" r:id="rId11"/>
    <p:sldId id="297" r:id="rId12"/>
    <p:sldId id="286" r:id="rId13"/>
    <p:sldId id="295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0F679-882E-466D-B3D1-40A3665503C7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F49CF-AEA6-4F92-BC45-E50107D345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78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491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452" indent="-283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542" indent="-2269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359" indent="-2269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2175" indent="-2269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992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809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625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442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D3AABA-E1D7-40CD-BAC0-355531340F7D}" type="slidenum">
              <a:rPr lang="nb-NO" altLang="nb-NO" smtClean="0"/>
              <a:pPr/>
              <a:t>2</a:t>
            </a:fld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115681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8704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E928C8-3426-4D3D-BB50-E440B672F326}" type="slidenum">
              <a:rPr lang="nb-NO" altLang="nb-NO" smtClean="0"/>
              <a:pPr/>
              <a:t>3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1177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88B9B9-BBA9-4F90-917D-004D6E05202A}" type="slidenum">
              <a:rPr lang="nb-NO" altLang="nb-NO" smtClean="0"/>
              <a:pPr/>
              <a:t>4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11981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4ECC14-407A-4714-856F-9472D0E17A68}" type="slidenum">
              <a:rPr lang="nb-NO" altLang="nb-NO" smtClean="0"/>
              <a:pPr/>
              <a:t>6</a:t>
            </a:fld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79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926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37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62675"/>
            <a:ext cx="23923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6111875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linje 5"/>
          <p:cNvCxnSpPr/>
          <p:nvPr userDrawn="1"/>
        </p:nvCxnSpPr>
        <p:spPr>
          <a:xfrm>
            <a:off x="3371850" y="6111875"/>
            <a:ext cx="0" cy="53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6726" y="1793874"/>
            <a:ext cx="8021144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600">
                <a:latin typeface="+mj-lt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199" y="643486"/>
            <a:ext cx="8353425" cy="723275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4100" b="1">
                <a:latin typeface="+mj-lt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051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58044" y="1265714"/>
            <a:ext cx="7738282" cy="86177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024721" y="2344977"/>
            <a:ext cx="7962905" cy="0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13" y="2760900"/>
            <a:ext cx="3771900" cy="50292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4" y="6101407"/>
            <a:ext cx="2320603" cy="5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223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aldsoversikt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1" y="1736036"/>
            <a:ext cx="3027339" cy="3481083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+mj-lt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1" y="843467"/>
            <a:ext cx="8297838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3600" b="1">
                <a:latin typeface="+mj-lt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44" y="6143729"/>
            <a:ext cx="1818417" cy="434400"/>
          </a:xfrm>
          <a:prstGeom prst="rect">
            <a:avLst/>
          </a:prstGeom>
        </p:spPr>
      </p:pic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457202" y="1745399"/>
            <a:ext cx="5019675" cy="26037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latin typeface="+mj-lt"/>
                <a:cs typeface="Arial"/>
              </a:defRPr>
            </a:lvl1pPr>
            <a:lvl2pPr>
              <a:defRPr sz="2400">
                <a:latin typeface="+mj-lt"/>
                <a:cs typeface="Arial"/>
              </a:defRPr>
            </a:lvl2pPr>
            <a:lvl3pPr>
              <a:defRPr sz="2400">
                <a:latin typeface="+mj-lt"/>
                <a:cs typeface="Arial"/>
              </a:defRPr>
            </a:lvl3pPr>
            <a:lvl4pPr>
              <a:defRPr sz="2400">
                <a:latin typeface="+mj-lt"/>
                <a:cs typeface="Arial"/>
              </a:defRPr>
            </a:lvl4pPr>
            <a:lvl5pPr>
              <a:defRPr sz="2400">
                <a:latin typeface="+mj-lt"/>
                <a:cs typeface="Arial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853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0" tIns="0" rIns="0" bIns="0"/>
          <a:lstStyle>
            <a:lvl1pPr marL="8145">
              <a:defRPr sz="705" b="0" i="0" spc="6">
                <a:solidFill>
                  <a:srgbClr val="032C67"/>
                </a:solidFill>
                <a:latin typeface="Effra"/>
                <a:cs typeface="Effra"/>
              </a:defRPr>
            </a:lvl1pPr>
          </a:lstStyle>
          <a:p>
            <a:pPr>
              <a:defRPr/>
            </a:pPr>
            <a:r>
              <a:rPr lang="nb-NO"/>
              <a:t>Side  </a:t>
            </a:r>
            <a:fld id="{3BE61812-49E7-4238-BC22-F82E9B4B030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359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99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2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89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0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85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95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58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928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5A7E-AB4C-4484-A076-7EC324B0B383}" type="datetimeFigureOut">
              <a:rPr lang="nb-NO" smtClean="0"/>
              <a:t>03.04.2018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41C5-CA66-4A62-8D42-202C3D786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3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58044" y="496272"/>
            <a:ext cx="7738282" cy="1631216"/>
          </a:xfrm>
        </p:spPr>
        <p:txBody>
          <a:bodyPr/>
          <a:lstStyle/>
          <a:p>
            <a:r>
              <a:rPr lang="nb-NO" dirty="0" smtClean="0"/>
              <a:t>Leverandørkonferanse</a:t>
            </a:r>
            <a:br>
              <a:rPr lang="nb-NO" dirty="0" smtClean="0"/>
            </a:br>
            <a:r>
              <a:rPr lang="nb-NO" dirty="0"/>
              <a:t>V</a:t>
            </a:r>
            <a:r>
              <a:rPr lang="nb-NO" dirty="0" smtClean="0"/>
              <a:t>ertikale sjakter</a:t>
            </a:r>
            <a:endParaRPr lang="nb-NO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144672"/>
            <a:ext cx="4105275" cy="2507089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069638" y="2564080"/>
            <a:ext cx="4792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4. April 2018, Kari Gro Johanson, prosjektdirektør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wOw</a:t>
            </a:r>
            <a:r>
              <a:rPr lang="nb-NO" dirty="0" smtClean="0"/>
              <a:t> forside 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57202" y="1745400"/>
            <a:ext cx="5019675" cy="461665"/>
          </a:xfrm>
        </p:spPr>
        <p:txBody>
          <a:bodyPr/>
          <a:lstStyle/>
          <a:p>
            <a:r>
              <a:rPr lang="nb-NO" dirty="0" smtClean="0"/>
              <a:t>Bilde av </a:t>
            </a:r>
            <a:r>
              <a:rPr lang="nb-NO" dirty="0" err="1" smtClean="0"/>
              <a:t>ullandhaug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5823"/>
            <a:ext cx="9144000" cy="917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ldeforklaring formet som et rektangel 5"/>
          <p:cNvSpPr/>
          <p:nvPr/>
        </p:nvSpPr>
        <p:spPr>
          <a:xfrm>
            <a:off x="0" y="0"/>
            <a:ext cx="2628900" cy="3352800"/>
          </a:xfrm>
          <a:prstGeom prst="wedgeRectCallout">
            <a:avLst>
              <a:gd name="adj1" fmla="val -21745"/>
              <a:gd name="adj2" fmla="val 48978"/>
            </a:avLst>
          </a:prstGeom>
          <a:solidFill>
            <a:srgbClr val="7AB2D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solidFill>
                  <a:schemeClr val="bg1"/>
                </a:solidFill>
              </a:rPr>
              <a:t>Vi skal sikre framtidens spesialist-helsetjenestetilbud </a:t>
            </a:r>
          </a:p>
          <a:p>
            <a:pPr algn="ctr"/>
            <a:r>
              <a:rPr lang="nb-NO" sz="2400" b="1" dirty="0" smtClean="0">
                <a:solidFill>
                  <a:schemeClr val="bg1"/>
                </a:solidFill>
              </a:rPr>
              <a:t>til befolkningen i Sør-Rogaland.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244641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9694" y="-10601"/>
            <a:ext cx="9303389" cy="68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285875" y="337322"/>
            <a:ext cx="678656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altLang="nb-NO" sz="2800" b="1" dirty="0" smtClean="0">
                <a:solidFill>
                  <a:schemeClr val="bg1"/>
                </a:solidFill>
              </a:rPr>
              <a:t>SUS2023 PÅ ULLANDHAUG</a:t>
            </a:r>
          </a:p>
          <a:p>
            <a:pPr algn="ctr">
              <a:defRPr/>
            </a:pPr>
            <a:r>
              <a:rPr lang="nb-NO" altLang="nb-NO" sz="1400" b="1" i="1" dirty="0" smtClean="0">
                <a:solidFill>
                  <a:schemeClr val="bg1"/>
                </a:solidFill>
              </a:rPr>
              <a:t>- Byggetrinn 1</a:t>
            </a:r>
          </a:p>
        </p:txBody>
      </p:sp>
      <p:grpSp>
        <p:nvGrpSpPr>
          <p:cNvPr id="20480" name="Group 20479"/>
          <p:cNvGrpSpPr/>
          <p:nvPr/>
        </p:nvGrpSpPr>
        <p:grpSpPr>
          <a:xfrm>
            <a:off x="-79693" y="1507461"/>
            <a:ext cx="4616779" cy="832731"/>
            <a:chOff x="-79693" y="1130596"/>
            <a:chExt cx="4616779" cy="624548"/>
          </a:xfrm>
        </p:grpSpPr>
        <p:grpSp>
          <p:nvGrpSpPr>
            <p:cNvPr id="16" name="Group 15"/>
            <p:cNvGrpSpPr/>
            <p:nvPr/>
          </p:nvGrpSpPr>
          <p:grpSpPr>
            <a:xfrm>
              <a:off x="-79693" y="1130596"/>
              <a:ext cx="4616779" cy="624548"/>
              <a:chOff x="-79693" y="1130596"/>
              <a:chExt cx="4616779" cy="62454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79693" y="1209521"/>
                <a:ext cx="4324844" cy="531795"/>
              </a:xfrm>
              <a:prstGeom prst="rect">
                <a:avLst/>
              </a:prstGeom>
              <a:solidFill>
                <a:schemeClr val="accent1">
                  <a:alpha val="6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8000" rIns="576000" rtlCol="0" anchor="ctr"/>
              <a:lstStyle/>
              <a:p>
                <a:pPr algn="r"/>
                <a:r>
                  <a:rPr lang="nb-NO" sz="1100" b="1" dirty="0" smtClean="0"/>
                  <a:t>Kostnadsramme: ca. 8,4 </a:t>
                </a:r>
                <a:r>
                  <a:rPr lang="nb-NO" sz="1100" b="1" dirty="0" err="1" smtClean="0"/>
                  <a:t>mrd</a:t>
                </a:r>
                <a:r>
                  <a:rPr lang="nb-NO" sz="1100" b="1" dirty="0" smtClean="0"/>
                  <a:t>*</a:t>
                </a:r>
                <a:endParaRPr lang="nb-NO" sz="1100" b="1" dirty="0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3912538" y="1130596"/>
                <a:ext cx="624548" cy="62454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sp>
          <p:nvSpPr>
            <p:cNvPr id="13" name="Freeform 51"/>
            <p:cNvSpPr>
              <a:spLocks noEditPoints="1"/>
            </p:cNvSpPr>
            <p:nvPr/>
          </p:nvSpPr>
          <p:spPr bwMode="auto">
            <a:xfrm>
              <a:off x="4053428" y="1265959"/>
              <a:ext cx="343925" cy="353822"/>
            </a:xfrm>
            <a:custGeom>
              <a:avLst/>
              <a:gdLst>
                <a:gd name="T0" fmla="*/ 424 w 621"/>
                <a:gd name="T1" fmla="*/ 598 h 639"/>
                <a:gd name="T2" fmla="*/ 40 w 621"/>
                <a:gd name="T3" fmla="*/ 449 h 639"/>
                <a:gd name="T4" fmla="*/ 424 w 621"/>
                <a:gd name="T5" fmla="*/ 549 h 639"/>
                <a:gd name="T6" fmla="*/ 459 w 621"/>
                <a:gd name="T7" fmla="*/ 472 h 639"/>
                <a:gd name="T8" fmla="*/ 73 w 621"/>
                <a:gd name="T9" fmla="*/ 364 h 639"/>
                <a:gd name="T10" fmla="*/ 72 w 621"/>
                <a:gd name="T11" fmla="*/ 470 h 639"/>
                <a:gd name="T12" fmla="*/ 545 w 621"/>
                <a:gd name="T13" fmla="*/ 426 h 639"/>
                <a:gd name="T14" fmla="*/ 549 w 621"/>
                <a:gd name="T15" fmla="*/ 246 h 639"/>
                <a:gd name="T16" fmla="*/ 524 w 621"/>
                <a:gd name="T17" fmla="*/ 257 h 639"/>
                <a:gd name="T18" fmla="*/ 400 w 621"/>
                <a:gd name="T19" fmla="*/ 395 h 639"/>
                <a:gd name="T20" fmla="*/ 107 w 621"/>
                <a:gd name="T21" fmla="*/ 393 h 639"/>
                <a:gd name="T22" fmla="*/ 549 w 621"/>
                <a:gd name="T23" fmla="*/ 246 h 639"/>
                <a:gd name="T24" fmla="*/ 72 w 621"/>
                <a:gd name="T25" fmla="*/ 267 h 639"/>
                <a:gd name="T26" fmla="*/ 48 w 621"/>
                <a:gd name="T27" fmla="*/ 316 h 639"/>
                <a:gd name="T28" fmla="*/ 524 w 621"/>
                <a:gd name="T29" fmla="*/ 257 h 639"/>
                <a:gd name="T30" fmla="*/ 226 w 621"/>
                <a:gd name="T31" fmla="*/ 122 h 639"/>
                <a:gd name="T32" fmla="*/ 229 w 621"/>
                <a:gd name="T33" fmla="*/ 158 h 639"/>
                <a:gd name="T34" fmla="*/ 226 w 621"/>
                <a:gd name="T35" fmla="*/ 122 h 639"/>
                <a:gd name="T36" fmla="*/ 354 w 621"/>
                <a:gd name="T37" fmla="*/ 169 h 639"/>
                <a:gd name="T38" fmla="*/ 360 w 621"/>
                <a:gd name="T39" fmla="*/ 208 h 639"/>
                <a:gd name="T40" fmla="*/ 323 w 621"/>
                <a:gd name="T41" fmla="*/ 221 h 639"/>
                <a:gd name="T42" fmla="*/ 233 w 621"/>
                <a:gd name="T43" fmla="*/ 231 h 639"/>
                <a:gd name="T44" fmla="*/ 286 w 621"/>
                <a:gd name="T45" fmla="*/ 250 h 639"/>
                <a:gd name="T46" fmla="*/ 350 w 621"/>
                <a:gd name="T47" fmla="*/ 240 h 639"/>
                <a:gd name="T48" fmla="*/ 403 w 621"/>
                <a:gd name="T49" fmla="*/ 249 h 639"/>
                <a:gd name="T50" fmla="*/ 424 w 621"/>
                <a:gd name="T51" fmla="*/ 200 h 639"/>
                <a:gd name="T52" fmla="*/ 365 w 621"/>
                <a:gd name="T53" fmla="*/ 145 h 639"/>
                <a:gd name="T54" fmla="*/ 257 w 621"/>
                <a:gd name="T55" fmla="*/ 111 h 639"/>
                <a:gd name="T56" fmla="*/ 305 w 621"/>
                <a:gd name="T57" fmla="*/ 116 h 639"/>
                <a:gd name="T58" fmla="*/ 341 w 621"/>
                <a:gd name="T59" fmla="*/ 99 h 639"/>
                <a:gd name="T60" fmla="*/ 235 w 621"/>
                <a:gd name="T61" fmla="*/ 91 h 639"/>
                <a:gd name="T62" fmla="*/ 183 w 621"/>
                <a:gd name="T63" fmla="*/ 82 h 639"/>
                <a:gd name="T64" fmla="*/ 162 w 621"/>
                <a:gd name="T65" fmla="*/ 163 h 639"/>
                <a:gd name="T66" fmla="*/ 283 w 621"/>
                <a:gd name="T67" fmla="*/ 176 h 639"/>
                <a:gd name="T68" fmla="*/ 323 w 621"/>
                <a:gd name="T69" fmla="*/ 221 h 639"/>
                <a:gd name="T70" fmla="*/ 513 w 621"/>
                <a:gd name="T71" fmla="*/ 92 h 639"/>
                <a:gd name="T72" fmla="*/ 72 w 621"/>
                <a:gd name="T73" fmla="*/ 2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1" h="639">
                  <a:moveTo>
                    <a:pt x="546" y="450"/>
                  </a:moveTo>
                  <a:cubicBezTo>
                    <a:pt x="563" y="507"/>
                    <a:pt x="518" y="567"/>
                    <a:pt x="424" y="598"/>
                  </a:cubicBezTo>
                  <a:cubicBezTo>
                    <a:pt x="302" y="639"/>
                    <a:pt x="145" y="616"/>
                    <a:pt x="72" y="548"/>
                  </a:cubicBezTo>
                  <a:cubicBezTo>
                    <a:pt x="40" y="517"/>
                    <a:pt x="30" y="482"/>
                    <a:pt x="40" y="449"/>
                  </a:cubicBezTo>
                  <a:cubicBezTo>
                    <a:pt x="45" y="466"/>
                    <a:pt x="56" y="483"/>
                    <a:pt x="72" y="498"/>
                  </a:cubicBezTo>
                  <a:cubicBezTo>
                    <a:pt x="145" y="567"/>
                    <a:pt x="302" y="590"/>
                    <a:pt x="424" y="549"/>
                  </a:cubicBezTo>
                  <a:cubicBezTo>
                    <a:pt x="491" y="527"/>
                    <a:pt x="534" y="490"/>
                    <a:pt x="546" y="450"/>
                  </a:cubicBezTo>
                  <a:close/>
                  <a:moveTo>
                    <a:pt x="459" y="472"/>
                  </a:moveTo>
                  <a:cubicBezTo>
                    <a:pt x="337" y="513"/>
                    <a:pt x="180" y="490"/>
                    <a:pt x="107" y="421"/>
                  </a:cubicBezTo>
                  <a:cubicBezTo>
                    <a:pt x="88" y="403"/>
                    <a:pt x="77" y="384"/>
                    <a:pt x="73" y="364"/>
                  </a:cubicBezTo>
                  <a:cubicBezTo>
                    <a:pt x="65" y="359"/>
                    <a:pt x="58" y="353"/>
                    <a:pt x="51" y="347"/>
                  </a:cubicBezTo>
                  <a:cubicBezTo>
                    <a:pt x="26" y="387"/>
                    <a:pt x="31" y="432"/>
                    <a:pt x="72" y="470"/>
                  </a:cubicBezTo>
                  <a:cubicBezTo>
                    <a:pt x="145" y="539"/>
                    <a:pt x="302" y="562"/>
                    <a:pt x="424" y="521"/>
                  </a:cubicBezTo>
                  <a:cubicBezTo>
                    <a:pt x="489" y="500"/>
                    <a:pt x="531" y="464"/>
                    <a:pt x="545" y="426"/>
                  </a:cubicBezTo>
                  <a:cubicBezTo>
                    <a:pt x="524" y="444"/>
                    <a:pt x="495" y="460"/>
                    <a:pt x="459" y="472"/>
                  </a:cubicBezTo>
                  <a:close/>
                  <a:moveTo>
                    <a:pt x="549" y="246"/>
                  </a:moveTo>
                  <a:cubicBezTo>
                    <a:pt x="545" y="243"/>
                    <a:pt x="542" y="240"/>
                    <a:pt x="538" y="237"/>
                  </a:cubicBezTo>
                  <a:cubicBezTo>
                    <a:pt x="534" y="244"/>
                    <a:pt x="529" y="251"/>
                    <a:pt x="524" y="257"/>
                  </a:cubicBezTo>
                  <a:cubicBezTo>
                    <a:pt x="524" y="257"/>
                    <a:pt x="524" y="257"/>
                    <a:pt x="524" y="257"/>
                  </a:cubicBezTo>
                  <a:cubicBezTo>
                    <a:pt x="533" y="311"/>
                    <a:pt x="488" y="366"/>
                    <a:pt x="400" y="395"/>
                  </a:cubicBezTo>
                  <a:cubicBezTo>
                    <a:pt x="298" y="429"/>
                    <a:pt x="172" y="419"/>
                    <a:pt x="91" y="375"/>
                  </a:cubicBezTo>
                  <a:cubicBezTo>
                    <a:pt x="96" y="381"/>
                    <a:pt x="101" y="387"/>
                    <a:pt x="107" y="393"/>
                  </a:cubicBezTo>
                  <a:cubicBezTo>
                    <a:pt x="180" y="462"/>
                    <a:pt x="337" y="485"/>
                    <a:pt x="459" y="444"/>
                  </a:cubicBezTo>
                  <a:cubicBezTo>
                    <a:pt x="581" y="404"/>
                    <a:pt x="621" y="315"/>
                    <a:pt x="549" y="246"/>
                  </a:cubicBezTo>
                  <a:close/>
                  <a:moveTo>
                    <a:pt x="424" y="318"/>
                  </a:moveTo>
                  <a:cubicBezTo>
                    <a:pt x="302" y="358"/>
                    <a:pt x="145" y="336"/>
                    <a:pt x="72" y="267"/>
                  </a:cubicBezTo>
                  <a:cubicBezTo>
                    <a:pt x="43" y="239"/>
                    <a:pt x="32" y="209"/>
                    <a:pt x="37" y="179"/>
                  </a:cubicBezTo>
                  <a:cubicBezTo>
                    <a:pt x="1" y="221"/>
                    <a:pt x="2" y="273"/>
                    <a:pt x="48" y="316"/>
                  </a:cubicBezTo>
                  <a:cubicBezTo>
                    <a:pt x="120" y="385"/>
                    <a:pt x="278" y="408"/>
                    <a:pt x="400" y="367"/>
                  </a:cubicBezTo>
                  <a:cubicBezTo>
                    <a:pt x="473" y="343"/>
                    <a:pt x="516" y="301"/>
                    <a:pt x="524" y="257"/>
                  </a:cubicBezTo>
                  <a:cubicBezTo>
                    <a:pt x="503" y="282"/>
                    <a:pt x="469" y="303"/>
                    <a:pt x="424" y="318"/>
                  </a:cubicBezTo>
                  <a:close/>
                  <a:moveTo>
                    <a:pt x="226" y="122"/>
                  </a:moveTo>
                  <a:cubicBezTo>
                    <a:pt x="261" y="155"/>
                    <a:pt x="261" y="155"/>
                    <a:pt x="261" y="155"/>
                  </a:cubicBezTo>
                  <a:cubicBezTo>
                    <a:pt x="242" y="158"/>
                    <a:pt x="231" y="159"/>
                    <a:pt x="229" y="158"/>
                  </a:cubicBezTo>
                  <a:cubicBezTo>
                    <a:pt x="217" y="158"/>
                    <a:pt x="208" y="156"/>
                    <a:pt x="202" y="150"/>
                  </a:cubicBezTo>
                  <a:cubicBezTo>
                    <a:pt x="191" y="140"/>
                    <a:pt x="199" y="131"/>
                    <a:pt x="226" y="122"/>
                  </a:cubicBezTo>
                  <a:close/>
                  <a:moveTo>
                    <a:pt x="322" y="172"/>
                  </a:moveTo>
                  <a:cubicBezTo>
                    <a:pt x="338" y="170"/>
                    <a:pt x="349" y="169"/>
                    <a:pt x="354" y="169"/>
                  </a:cubicBezTo>
                  <a:cubicBezTo>
                    <a:pt x="366" y="170"/>
                    <a:pt x="375" y="173"/>
                    <a:pt x="381" y="178"/>
                  </a:cubicBezTo>
                  <a:cubicBezTo>
                    <a:pt x="392" y="189"/>
                    <a:pt x="385" y="199"/>
                    <a:pt x="360" y="208"/>
                  </a:cubicBezTo>
                  <a:cubicBezTo>
                    <a:pt x="322" y="172"/>
                    <a:pt x="322" y="172"/>
                    <a:pt x="322" y="172"/>
                  </a:cubicBezTo>
                  <a:close/>
                  <a:moveTo>
                    <a:pt x="323" y="221"/>
                  </a:moveTo>
                  <a:cubicBezTo>
                    <a:pt x="299" y="229"/>
                    <a:pt x="283" y="227"/>
                    <a:pt x="273" y="217"/>
                  </a:cubicBezTo>
                  <a:cubicBezTo>
                    <a:pt x="233" y="231"/>
                    <a:pt x="233" y="231"/>
                    <a:pt x="233" y="231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47" y="244"/>
                    <a:pt x="263" y="249"/>
                    <a:pt x="286" y="250"/>
                  </a:cubicBezTo>
                  <a:cubicBezTo>
                    <a:pt x="306" y="251"/>
                    <a:pt x="325" y="248"/>
                    <a:pt x="343" y="242"/>
                  </a:cubicBezTo>
                  <a:cubicBezTo>
                    <a:pt x="350" y="240"/>
                    <a:pt x="350" y="240"/>
                    <a:pt x="350" y="240"/>
                  </a:cubicBezTo>
                  <a:cubicBezTo>
                    <a:pt x="371" y="259"/>
                    <a:pt x="371" y="259"/>
                    <a:pt x="371" y="259"/>
                  </a:cubicBezTo>
                  <a:cubicBezTo>
                    <a:pt x="403" y="249"/>
                    <a:pt x="403" y="249"/>
                    <a:pt x="403" y="249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402" y="221"/>
                    <a:pt x="416" y="211"/>
                    <a:pt x="424" y="200"/>
                  </a:cubicBezTo>
                  <a:cubicBezTo>
                    <a:pt x="433" y="187"/>
                    <a:pt x="432" y="175"/>
                    <a:pt x="420" y="164"/>
                  </a:cubicBezTo>
                  <a:cubicBezTo>
                    <a:pt x="409" y="153"/>
                    <a:pt x="390" y="146"/>
                    <a:pt x="365" y="145"/>
                  </a:cubicBezTo>
                  <a:cubicBezTo>
                    <a:pt x="350" y="145"/>
                    <a:pt x="327" y="146"/>
                    <a:pt x="298" y="149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69" y="107"/>
                    <a:pt x="278" y="106"/>
                    <a:pt x="284" y="106"/>
                  </a:cubicBezTo>
                  <a:cubicBezTo>
                    <a:pt x="292" y="106"/>
                    <a:pt x="299" y="109"/>
                    <a:pt x="305" y="116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32" y="89"/>
                    <a:pt x="315" y="84"/>
                    <a:pt x="292" y="84"/>
                  </a:cubicBezTo>
                  <a:cubicBezTo>
                    <a:pt x="273" y="83"/>
                    <a:pt x="254" y="85"/>
                    <a:pt x="235" y="91"/>
                  </a:cubicBezTo>
                  <a:cubicBezTo>
                    <a:pt x="215" y="71"/>
                    <a:pt x="215" y="71"/>
                    <a:pt x="215" y="71"/>
                  </a:cubicBezTo>
                  <a:cubicBezTo>
                    <a:pt x="183" y="82"/>
                    <a:pt x="183" y="82"/>
                    <a:pt x="183" y="82"/>
                  </a:cubicBezTo>
                  <a:cubicBezTo>
                    <a:pt x="204" y="101"/>
                    <a:pt x="204" y="101"/>
                    <a:pt x="204" y="101"/>
                  </a:cubicBezTo>
                  <a:cubicBezTo>
                    <a:pt x="153" y="121"/>
                    <a:pt x="139" y="142"/>
                    <a:pt x="162" y="163"/>
                  </a:cubicBezTo>
                  <a:cubicBezTo>
                    <a:pt x="173" y="174"/>
                    <a:pt x="191" y="180"/>
                    <a:pt x="217" y="181"/>
                  </a:cubicBezTo>
                  <a:cubicBezTo>
                    <a:pt x="233" y="182"/>
                    <a:pt x="255" y="180"/>
                    <a:pt x="283" y="176"/>
                  </a:cubicBezTo>
                  <a:cubicBezTo>
                    <a:pt x="328" y="219"/>
                    <a:pt x="328" y="219"/>
                    <a:pt x="328" y="219"/>
                  </a:cubicBezTo>
                  <a:cubicBezTo>
                    <a:pt x="323" y="221"/>
                    <a:pt x="323" y="221"/>
                    <a:pt x="323" y="221"/>
                  </a:cubicBezTo>
                  <a:close/>
                  <a:moveTo>
                    <a:pt x="161" y="41"/>
                  </a:moveTo>
                  <a:cubicBezTo>
                    <a:pt x="283" y="0"/>
                    <a:pt x="441" y="23"/>
                    <a:pt x="513" y="92"/>
                  </a:cubicBezTo>
                  <a:cubicBezTo>
                    <a:pt x="586" y="161"/>
                    <a:pt x="546" y="249"/>
                    <a:pt x="424" y="290"/>
                  </a:cubicBezTo>
                  <a:cubicBezTo>
                    <a:pt x="302" y="330"/>
                    <a:pt x="145" y="308"/>
                    <a:pt x="72" y="239"/>
                  </a:cubicBezTo>
                  <a:cubicBezTo>
                    <a:pt x="0" y="170"/>
                    <a:pt x="40" y="82"/>
                    <a:pt x="161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1368" dirty="0">
                <a:solidFill>
                  <a:srgbClr val="646464"/>
                </a:solidFill>
              </a:endParaRPr>
            </a:p>
          </p:txBody>
        </p:sp>
      </p:grpSp>
      <p:grpSp>
        <p:nvGrpSpPr>
          <p:cNvPr id="20481" name="Group 20480"/>
          <p:cNvGrpSpPr/>
          <p:nvPr/>
        </p:nvGrpSpPr>
        <p:grpSpPr>
          <a:xfrm>
            <a:off x="-79694" y="2412868"/>
            <a:ext cx="4616780" cy="832731"/>
            <a:chOff x="-79694" y="1809651"/>
            <a:chExt cx="4616780" cy="624548"/>
          </a:xfrm>
        </p:grpSpPr>
        <p:grpSp>
          <p:nvGrpSpPr>
            <p:cNvPr id="18" name="Group 17"/>
            <p:cNvGrpSpPr/>
            <p:nvPr/>
          </p:nvGrpSpPr>
          <p:grpSpPr>
            <a:xfrm>
              <a:off x="-79694" y="1809651"/>
              <a:ext cx="4616780" cy="624548"/>
              <a:chOff x="-79694" y="1809651"/>
              <a:chExt cx="4616780" cy="62454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79694" y="1876678"/>
                <a:ext cx="4324844" cy="531795"/>
              </a:xfrm>
              <a:prstGeom prst="rect">
                <a:avLst/>
              </a:prstGeom>
              <a:solidFill>
                <a:schemeClr val="accent1">
                  <a:alpha val="6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8000" rIns="576000" rtlCol="0" anchor="ctr"/>
              <a:lstStyle/>
              <a:p>
                <a:pPr algn="r"/>
                <a:r>
                  <a:rPr lang="nb-NO" sz="1100" b="1" dirty="0"/>
                  <a:t>c</a:t>
                </a:r>
                <a:r>
                  <a:rPr lang="nb-NO" sz="1100" b="1" dirty="0" smtClean="0"/>
                  <a:t>a. 105.000 m² (på Ullandhaug)</a:t>
                </a:r>
                <a:endParaRPr lang="nb-NO" sz="1100" b="1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912538" y="1809651"/>
                <a:ext cx="624548" cy="62454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948827" y="1863683"/>
              <a:ext cx="553126" cy="392415"/>
              <a:chOff x="4343768" y="-503426"/>
              <a:chExt cx="553126" cy="39241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43768" y="-503426"/>
                <a:ext cx="476412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b="1" dirty="0" smtClean="0"/>
                  <a:t>m</a:t>
                </a:r>
                <a:endParaRPr lang="nb-NO" sz="28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40092" y="-479573"/>
                <a:ext cx="256802" cy="196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100" b="1" dirty="0" smtClean="0"/>
                  <a:t>2</a:t>
                </a:r>
                <a:endParaRPr lang="nb-NO" sz="1100" b="1" dirty="0"/>
              </a:p>
            </p:txBody>
          </p:sp>
        </p:grpSp>
      </p:grpSp>
      <p:grpSp>
        <p:nvGrpSpPr>
          <p:cNvPr id="20483" name="Group 20482"/>
          <p:cNvGrpSpPr/>
          <p:nvPr/>
        </p:nvGrpSpPr>
        <p:grpSpPr>
          <a:xfrm>
            <a:off x="-79695" y="3318275"/>
            <a:ext cx="4616781" cy="832731"/>
            <a:chOff x="-79695" y="2488706"/>
            <a:chExt cx="4616781" cy="624548"/>
          </a:xfrm>
        </p:grpSpPr>
        <p:grpSp>
          <p:nvGrpSpPr>
            <p:cNvPr id="28" name="Group 27"/>
            <p:cNvGrpSpPr/>
            <p:nvPr/>
          </p:nvGrpSpPr>
          <p:grpSpPr>
            <a:xfrm>
              <a:off x="-79695" y="2488706"/>
              <a:ext cx="4616781" cy="624548"/>
              <a:chOff x="-79695" y="2488706"/>
              <a:chExt cx="4616781" cy="62454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79695" y="2550763"/>
                <a:ext cx="4324845" cy="531795"/>
              </a:xfrm>
              <a:prstGeom prst="rect">
                <a:avLst/>
              </a:prstGeom>
              <a:solidFill>
                <a:schemeClr val="accent1">
                  <a:alpha val="66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8000" rIns="576000" rtlCol="0" anchor="ctr"/>
              <a:lstStyle/>
              <a:p>
                <a:pPr marL="171450" indent="-171450" algn="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nb-NO" altLang="nb-NO" sz="1100" b="1" dirty="0"/>
                  <a:t>Byggestart årsskiftet 2018/2019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912538" y="2488706"/>
                <a:ext cx="624548" cy="62454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  <p:sp>
          <p:nvSpPr>
            <p:cNvPr id="17" name="Freeform 139"/>
            <p:cNvSpPr>
              <a:spLocks noEditPoints="1"/>
            </p:cNvSpPr>
            <p:nvPr/>
          </p:nvSpPr>
          <p:spPr bwMode="auto">
            <a:xfrm>
              <a:off x="4057586" y="2644745"/>
              <a:ext cx="319371" cy="312471"/>
            </a:xfrm>
            <a:custGeom>
              <a:avLst/>
              <a:gdLst>
                <a:gd name="T0" fmla="*/ 144 w 159"/>
                <a:gd name="T1" fmla="*/ 75 h 156"/>
                <a:gd name="T2" fmla="*/ 112 w 159"/>
                <a:gd name="T3" fmla="*/ 88 h 156"/>
                <a:gd name="T4" fmla="*/ 81 w 159"/>
                <a:gd name="T5" fmla="*/ 75 h 156"/>
                <a:gd name="T6" fmla="*/ 81 w 159"/>
                <a:gd name="T7" fmla="*/ 13 h 156"/>
                <a:gd name="T8" fmla="*/ 112 w 159"/>
                <a:gd name="T9" fmla="*/ 0 h 156"/>
                <a:gd name="T10" fmla="*/ 126 w 159"/>
                <a:gd name="T11" fmla="*/ 2 h 156"/>
                <a:gd name="T12" fmla="*/ 106 w 159"/>
                <a:gd name="T13" fmla="*/ 22 h 156"/>
                <a:gd name="T14" fmla="*/ 103 w 159"/>
                <a:gd name="T15" fmla="*/ 27 h 156"/>
                <a:gd name="T16" fmla="*/ 106 w 159"/>
                <a:gd name="T17" fmla="*/ 33 h 156"/>
                <a:gd name="T18" fmla="*/ 123 w 159"/>
                <a:gd name="T19" fmla="*/ 50 h 156"/>
                <a:gd name="T20" fmla="*/ 128 w 159"/>
                <a:gd name="T21" fmla="*/ 52 h 156"/>
                <a:gd name="T22" fmla="*/ 134 w 159"/>
                <a:gd name="T23" fmla="*/ 50 h 156"/>
                <a:gd name="T24" fmla="*/ 154 w 159"/>
                <a:gd name="T25" fmla="*/ 30 h 156"/>
                <a:gd name="T26" fmla="*/ 144 w 159"/>
                <a:gd name="T27" fmla="*/ 75 h 156"/>
                <a:gd name="T28" fmla="*/ 76 w 159"/>
                <a:gd name="T29" fmla="*/ 80 h 156"/>
                <a:gd name="T30" fmla="*/ 65 w 159"/>
                <a:gd name="T31" fmla="*/ 66 h 156"/>
                <a:gd name="T32" fmla="*/ 9 w 159"/>
                <a:gd name="T33" fmla="*/ 122 h 156"/>
                <a:gd name="T34" fmla="*/ 0 w 159"/>
                <a:gd name="T35" fmla="*/ 139 h 156"/>
                <a:gd name="T36" fmla="*/ 4 w 159"/>
                <a:gd name="T37" fmla="*/ 152 h 156"/>
                <a:gd name="T38" fmla="*/ 14 w 159"/>
                <a:gd name="T39" fmla="*/ 156 h 156"/>
                <a:gd name="T40" fmla="*/ 33 w 159"/>
                <a:gd name="T41" fmla="*/ 147 h 156"/>
                <a:gd name="T42" fmla="*/ 90 w 159"/>
                <a:gd name="T43" fmla="*/ 91 h 156"/>
                <a:gd name="T44" fmla="*/ 76 w 159"/>
                <a:gd name="T45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9" h="156">
                  <a:moveTo>
                    <a:pt x="144" y="75"/>
                  </a:moveTo>
                  <a:cubicBezTo>
                    <a:pt x="135" y="83"/>
                    <a:pt x="124" y="88"/>
                    <a:pt x="112" y="88"/>
                  </a:cubicBezTo>
                  <a:cubicBezTo>
                    <a:pt x="101" y="88"/>
                    <a:pt x="90" y="83"/>
                    <a:pt x="81" y="75"/>
                  </a:cubicBezTo>
                  <a:cubicBezTo>
                    <a:pt x="64" y="58"/>
                    <a:pt x="64" y="30"/>
                    <a:pt x="81" y="13"/>
                  </a:cubicBezTo>
                  <a:cubicBezTo>
                    <a:pt x="90" y="4"/>
                    <a:pt x="101" y="0"/>
                    <a:pt x="112" y="0"/>
                  </a:cubicBezTo>
                  <a:cubicBezTo>
                    <a:pt x="117" y="0"/>
                    <a:pt x="122" y="0"/>
                    <a:pt x="126" y="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3"/>
                    <a:pt x="103" y="25"/>
                    <a:pt x="103" y="27"/>
                  </a:cubicBezTo>
                  <a:cubicBezTo>
                    <a:pt x="103" y="30"/>
                    <a:pt x="104" y="32"/>
                    <a:pt x="106" y="33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52"/>
                    <a:pt x="126" y="52"/>
                    <a:pt x="128" y="52"/>
                  </a:cubicBezTo>
                  <a:cubicBezTo>
                    <a:pt x="130" y="52"/>
                    <a:pt x="132" y="52"/>
                    <a:pt x="134" y="5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9" y="46"/>
                    <a:pt x="156" y="63"/>
                    <a:pt x="144" y="75"/>
                  </a:cubicBezTo>
                  <a:close/>
                  <a:moveTo>
                    <a:pt x="76" y="80"/>
                  </a:moveTo>
                  <a:cubicBezTo>
                    <a:pt x="71" y="76"/>
                    <a:pt x="68" y="71"/>
                    <a:pt x="65" y="66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4" y="127"/>
                    <a:pt x="1" y="133"/>
                    <a:pt x="0" y="139"/>
                  </a:cubicBezTo>
                  <a:cubicBezTo>
                    <a:pt x="0" y="144"/>
                    <a:pt x="1" y="149"/>
                    <a:pt x="4" y="152"/>
                  </a:cubicBezTo>
                  <a:cubicBezTo>
                    <a:pt x="7" y="155"/>
                    <a:pt x="12" y="156"/>
                    <a:pt x="14" y="156"/>
                  </a:cubicBezTo>
                  <a:cubicBezTo>
                    <a:pt x="21" y="156"/>
                    <a:pt x="28" y="153"/>
                    <a:pt x="33" y="14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85" y="88"/>
                    <a:pt x="80" y="85"/>
                    <a:pt x="76" y="8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29618" y="1507461"/>
            <a:ext cx="4594077" cy="832731"/>
            <a:chOff x="4629617" y="1130596"/>
            <a:chExt cx="4594077" cy="624548"/>
          </a:xfrm>
        </p:grpSpPr>
        <p:sp>
          <p:nvSpPr>
            <p:cNvPr id="24" name="Rectangle 23"/>
            <p:cNvSpPr/>
            <p:nvPr/>
          </p:nvSpPr>
          <p:spPr>
            <a:xfrm>
              <a:off x="4911213" y="1177259"/>
              <a:ext cx="4312481" cy="531795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pPr marL="171450" indent="-171450">
                <a:lnSpc>
                  <a:spcPct val="100000"/>
                </a:lnSpc>
                <a:spcBef>
                  <a:spcPct val="0"/>
                </a:spcBef>
              </a:pPr>
              <a:r>
                <a:rPr lang="nb-NO" altLang="nb-NO" sz="1100" b="1" dirty="0"/>
                <a:t>Innflytting i 2023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629617" y="1130596"/>
              <a:ext cx="624548" cy="6245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9" name="Freeform 44"/>
            <p:cNvSpPr>
              <a:spLocks noChangeAspect="1" noEditPoints="1"/>
            </p:cNvSpPr>
            <p:nvPr/>
          </p:nvSpPr>
          <p:spPr bwMode="auto">
            <a:xfrm>
              <a:off x="4715589" y="1260248"/>
              <a:ext cx="452605" cy="369505"/>
            </a:xfrm>
            <a:custGeom>
              <a:avLst/>
              <a:gdLst>
                <a:gd name="T0" fmla="*/ 2147483647 w 6184"/>
                <a:gd name="T1" fmla="*/ 2147483647 h 4763"/>
                <a:gd name="T2" fmla="*/ 2147483647 w 6184"/>
                <a:gd name="T3" fmla="*/ 2147483647 h 4763"/>
                <a:gd name="T4" fmla="*/ 2147483647 w 6184"/>
                <a:gd name="T5" fmla="*/ 2147483647 h 4763"/>
                <a:gd name="T6" fmla="*/ 2147483647 w 6184"/>
                <a:gd name="T7" fmla="*/ 2147483647 h 4763"/>
                <a:gd name="T8" fmla="*/ 2147483647 w 6184"/>
                <a:gd name="T9" fmla="*/ 2147483647 h 4763"/>
                <a:gd name="T10" fmla="*/ 2147483647 w 6184"/>
                <a:gd name="T11" fmla="*/ 2147483647 h 4763"/>
                <a:gd name="T12" fmla="*/ 2147483647 w 6184"/>
                <a:gd name="T13" fmla="*/ 2147483647 h 4763"/>
                <a:gd name="T14" fmla="*/ 2147483647 w 6184"/>
                <a:gd name="T15" fmla="*/ 2147483647 h 4763"/>
                <a:gd name="T16" fmla="*/ 2147483647 w 6184"/>
                <a:gd name="T17" fmla="*/ 0 h 4763"/>
                <a:gd name="T18" fmla="*/ 2147483647 w 6184"/>
                <a:gd name="T19" fmla="*/ 2147483647 h 4763"/>
                <a:gd name="T20" fmla="*/ 2147483647 w 6184"/>
                <a:gd name="T21" fmla="*/ 2147483647 h 4763"/>
                <a:gd name="T22" fmla="*/ 2147483647 w 6184"/>
                <a:gd name="T23" fmla="*/ 2147483647 h 4763"/>
                <a:gd name="T24" fmla="*/ 2147483647 w 6184"/>
                <a:gd name="T25" fmla="*/ 2147483647 h 4763"/>
                <a:gd name="T26" fmla="*/ 2147483647 w 6184"/>
                <a:gd name="T27" fmla="*/ 2147483647 h 4763"/>
                <a:gd name="T28" fmla="*/ 2147483647 w 6184"/>
                <a:gd name="T29" fmla="*/ 2147483647 h 4763"/>
                <a:gd name="T30" fmla="*/ 2147483647 w 6184"/>
                <a:gd name="T31" fmla="*/ 2147483647 h 4763"/>
                <a:gd name="T32" fmla="*/ 2147483647 w 6184"/>
                <a:gd name="T33" fmla="*/ 2147483647 h 4763"/>
                <a:gd name="T34" fmla="*/ 2147483647 w 6184"/>
                <a:gd name="T35" fmla="*/ 2147483647 h 4763"/>
                <a:gd name="T36" fmla="*/ 2147483647 w 6184"/>
                <a:gd name="T37" fmla="*/ 2147483647 h 4763"/>
                <a:gd name="T38" fmla="*/ 2147483647 w 6184"/>
                <a:gd name="T39" fmla="*/ 2147483647 h 4763"/>
                <a:gd name="T40" fmla="*/ 0 w 6184"/>
                <a:gd name="T41" fmla="*/ 2147483647 h 4763"/>
                <a:gd name="T42" fmla="*/ 0 w 6184"/>
                <a:gd name="T43" fmla="*/ 2147483647 h 4763"/>
                <a:gd name="T44" fmla="*/ 2147483647 w 6184"/>
                <a:gd name="T45" fmla="*/ 2147483647 h 4763"/>
                <a:gd name="T46" fmla="*/ 2147483647 w 6184"/>
                <a:gd name="T47" fmla="*/ 2147483647 h 4763"/>
                <a:gd name="T48" fmla="*/ 2147483647 w 6184"/>
                <a:gd name="T49" fmla="*/ 2147483647 h 4763"/>
                <a:gd name="T50" fmla="*/ 2147483647 w 6184"/>
                <a:gd name="T51" fmla="*/ 2147483647 h 4763"/>
                <a:gd name="T52" fmla="*/ 2147483647 w 6184"/>
                <a:gd name="T53" fmla="*/ 2147483647 h 4763"/>
                <a:gd name="T54" fmla="*/ 2147483647 w 6184"/>
                <a:gd name="T55" fmla="*/ 2147483647 h 4763"/>
                <a:gd name="T56" fmla="*/ 2147483647 w 6184"/>
                <a:gd name="T57" fmla="*/ 2147483647 h 4763"/>
                <a:gd name="T58" fmla="*/ 2147483647 w 6184"/>
                <a:gd name="T59" fmla="*/ 2147483647 h 4763"/>
                <a:gd name="T60" fmla="*/ 2147483647 w 6184"/>
                <a:gd name="T61" fmla="*/ 2147483647 h 4763"/>
                <a:gd name="T62" fmla="*/ 2147483647 w 6184"/>
                <a:gd name="T63" fmla="*/ 2147483647 h 4763"/>
                <a:gd name="T64" fmla="*/ 2147483647 w 6184"/>
                <a:gd name="T65" fmla="*/ 2147483647 h 4763"/>
                <a:gd name="T66" fmla="*/ 2147483647 w 6184"/>
                <a:gd name="T67" fmla="*/ 2147483647 h 4763"/>
                <a:gd name="T68" fmla="*/ 2147483647 w 6184"/>
                <a:gd name="T69" fmla="*/ 2147483647 h 4763"/>
                <a:gd name="T70" fmla="*/ 2147483647 w 6184"/>
                <a:gd name="T71" fmla="*/ 2147483647 h 4763"/>
                <a:gd name="T72" fmla="*/ 2147483647 w 6184"/>
                <a:gd name="T73" fmla="*/ 2147483647 h 4763"/>
                <a:gd name="T74" fmla="*/ 2147483647 w 6184"/>
                <a:gd name="T75" fmla="*/ 2147483647 h 4763"/>
                <a:gd name="T76" fmla="*/ 2147483647 w 6184"/>
                <a:gd name="T77" fmla="*/ 2147483647 h 4763"/>
                <a:gd name="T78" fmla="*/ 2147483647 w 6184"/>
                <a:gd name="T79" fmla="*/ 2147483647 h 4763"/>
                <a:gd name="T80" fmla="*/ 2147483647 w 6184"/>
                <a:gd name="T81" fmla="*/ 2147483647 h 4763"/>
                <a:gd name="T82" fmla="*/ 2147483647 w 6184"/>
                <a:gd name="T83" fmla="*/ 2147483647 h 4763"/>
                <a:gd name="T84" fmla="*/ 2147483647 w 6184"/>
                <a:gd name="T85" fmla="*/ 2147483647 h 4763"/>
                <a:gd name="T86" fmla="*/ 2147483647 w 6184"/>
                <a:gd name="T87" fmla="*/ 2147483647 h 4763"/>
                <a:gd name="T88" fmla="*/ 2147483647 w 6184"/>
                <a:gd name="T89" fmla="*/ 2147483647 h 4763"/>
                <a:gd name="T90" fmla="*/ 2147483647 w 6184"/>
                <a:gd name="T91" fmla="*/ 2147483647 h 4763"/>
                <a:gd name="T92" fmla="*/ 2147483647 w 6184"/>
                <a:gd name="T93" fmla="*/ 2147483647 h 4763"/>
                <a:gd name="T94" fmla="*/ 2147483647 w 6184"/>
                <a:gd name="T95" fmla="*/ 2147483647 h 4763"/>
                <a:gd name="T96" fmla="*/ 2147483647 w 6184"/>
                <a:gd name="T97" fmla="*/ 2147483647 h 4763"/>
                <a:gd name="T98" fmla="*/ 2147483647 w 6184"/>
                <a:gd name="T99" fmla="*/ 2147483647 h 4763"/>
                <a:gd name="T100" fmla="*/ 2147483647 w 6184"/>
                <a:gd name="T101" fmla="*/ 2147483647 h 4763"/>
                <a:gd name="T102" fmla="*/ 2147483647 w 6184"/>
                <a:gd name="T103" fmla="*/ 2147483647 h 4763"/>
                <a:gd name="T104" fmla="*/ 2147483647 w 6184"/>
                <a:gd name="T105" fmla="*/ 2147483647 h 4763"/>
                <a:gd name="T106" fmla="*/ 2147483647 w 6184"/>
                <a:gd name="T107" fmla="*/ 2147483647 h 4763"/>
                <a:gd name="T108" fmla="*/ 2147483647 w 6184"/>
                <a:gd name="T109" fmla="*/ 2147483647 h 4763"/>
                <a:gd name="T110" fmla="*/ 2147483647 w 6184"/>
                <a:gd name="T111" fmla="*/ 2147483647 h 4763"/>
                <a:gd name="T112" fmla="*/ 2147483647 w 6184"/>
                <a:gd name="T113" fmla="*/ 2147483647 h 47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84"/>
                <a:gd name="T172" fmla="*/ 0 h 4763"/>
                <a:gd name="T173" fmla="*/ 6184 w 6184"/>
                <a:gd name="T174" fmla="*/ 4763 h 47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84" h="4763">
                  <a:moveTo>
                    <a:pt x="2894" y="861"/>
                  </a:moveTo>
                  <a:lnTo>
                    <a:pt x="2567" y="295"/>
                  </a:lnTo>
                  <a:lnTo>
                    <a:pt x="871" y="811"/>
                  </a:lnTo>
                  <a:lnTo>
                    <a:pt x="1198" y="1378"/>
                  </a:lnTo>
                  <a:lnTo>
                    <a:pt x="2890" y="862"/>
                  </a:lnTo>
                  <a:lnTo>
                    <a:pt x="2894" y="861"/>
                  </a:lnTo>
                  <a:close/>
                  <a:moveTo>
                    <a:pt x="981" y="1496"/>
                  </a:moveTo>
                  <a:lnTo>
                    <a:pt x="501" y="665"/>
                  </a:lnTo>
                  <a:lnTo>
                    <a:pt x="2684" y="0"/>
                  </a:lnTo>
                  <a:lnTo>
                    <a:pt x="3114" y="747"/>
                  </a:lnTo>
                  <a:lnTo>
                    <a:pt x="3652" y="291"/>
                  </a:lnTo>
                  <a:lnTo>
                    <a:pt x="5872" y="969"/>
                  </a:lnTo>
                  <a:lnTo>
                    <a:pt x="5232" y="1516"/>
                  </a:lnTo>
                  <a:lnTo>
                    <a:pt x="6184" y="1957"/>
                  </a:lnTo>
                  <a:lnTo>
                    <a:pt x="6184" y="2188"/>
                  </a:lnTo>
                  <a:lnTo>
                    <a:pt x="5144" y="2506"/>
                  </a:lnTo>
                  <a:lnTo>
                    <a:pt x="5144" y="4135"/>
                  </a:lnTo>
                  <a:lnTo>
                    <a:pt x="3080" y="4763"/>
                  </a:lnTo>
                  <a:lnTo>
                    <a:pt x="1017" y="4135"/>
                  </a:lnTo>
                  <a:lnTo>
                    <a:pt x="1017" y="2506"/>
                  </a:lnTo>
                  <a:lnTo>
                    <a:pt x="0" y="2188"/>
                  </a:lnTo>
                  <a:lnTo>
                    <a:pt x="0" y="1957"/>
                  </a:lnTo>
                  <a:lnTo>
                    <a:pt x="981" y="1496"/>
                  </a:lnTo>
                  <a:close/>
                  <a:moveTo>
                    <a:pt x="1265" y="2448"/>
                  </a:moveTo>
                  <a:lnTo>
                    <a:pt x="1265" y="3951"/>
                  </a:lnTo>
                  <a:lnTo>
                    <a:pt x="3018" y="4485"/>
                  </a:lnTo>
                  <a:lnTo>
                    <a:pt x="3018" y="2475"/>
                  </a:lnTo>
                  <a:lnTo>
                    <a:pt x="3071" y="2453"/>
                  </a:lnTo>
                  <a:lnTo>
                    <a:pt x="3142" y="2484"/>
                  </a:lnTo>
                  <a:lnTo>
                    <a:pt x="3142" y="4485"/>
                  </a:lnTo>
                  <a:lnTo>
                    <a:pt x="4896" y="3951"/>
                  </a:lnTo>
                  <a:lnTo>
                    <a:pt x="4896" y="2447"/>
                  </a:lnTo>
                  <a:lnTo>
                    <a:pt x="4183" y="2657"/>
                  </a:lnTo>
                  <a:lnTo>
                    <a:pt x="3073" y="2183"/>
                  </a:lnTo>
                  <a:lnTo>
                    <a:pt x="1977" y="2659"/>
                  </a:lnTo>
                  <a:lnTo>
                    <a:pt x="1265" y="2448"/>
                  </a:lnTo>
                  <a:close/>
                  <a:moveTo>
                    <a:pt x="4891" y="1630"/>
                  </a:moveTo>
                  <a:lnTo>
                    <a:pt x="3259" y="2127"/>
                  </a:lnTo>
                  <a:lnTo>
                    <a:pt x="4190" y="2526"/>
                  </a:lnTo>
                  <a:lnTo>
                    <a:pt x="5798" y="2047"/>
                  </a:lnTo>
                  <a:lnTo>
                    <a:pt x="4890" y="1633"/>
                  </a:lnTo>
                  <a:lnTo>
                    <a:pt x="4891" y="1630"/>
                  </a:lnTo>
                  <a:close/>
                  <a:moveTo>
                    <a:pt x="4945" y="1437"/>
                  </a:moveTo>
                  <a:lnTo>
                    <a:pt x="5369" y="1074"/>
                  </a:lnTo>
                  <a:lnTo>
                    <a:pt x="3710" y="569"/>
                  </a:lnTo>
                  <a:lnTo>
                    <a:pt x="3282" y="930"/>
                  </a:lnTo>
                  <a:lnTo>
                    <a:pt x="4945" y="1437"/>
                  </a:lnTo>
                  <a:close/>
                  <a:moveTo>
                    <a:pt x="1271" y="1630"/>
                  </a:moveTo>
                  <a:lnTo>
                    <a:pt x="361" y="2047"/>
                  </a:lnTo>
                  <a:lnTo>
                    <a:pt x="1969" y="2527"/>
                  </a:lnTo>
                  <a:lnTo>
                    <a:pt x="2901" y="2121"/>
                  </a:lnTo>
                  <a:lnTo>
                    <a:pt x="1271" y="1630"/>
                  </a:lnTo>
                  <a:close/>
                  <a:moveTo>
                    <a:pt x="3142" y="2033"/>
                  </a:moveTo>
                  <a:lnTo>
                    <a:pt x="4809" y="1526"/>
                  </a:lnTo>
                  <a:lnTo>
                    <a:pt x="3149" y="1019"/>
                  </a:lnTo>
                  <a:lnTo>
                    <a:pt x="3142" y="1022"/>
                  </a:lnTo>
                  <a:lnTo>
                    <a:pt x="3142" y="20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anchor="t"/>
            <a:lstStyle/>
            <a:p>
              <a:pPr defTabSz="914077"/>
              <a:endParaRPr lang="nb-NO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29618" y="2412868"/>
            <a:ext cx="4594077" cy="832731"/>
            <a:chOff x="4629617" y="1809651"/>
            <a:chExt cx="4594077" cy="624548"/>
          </a:xfrm>
        </p:grpSpPr>
        <p:sp>
          <p:nvSpPr>
            <p:cNvPr id="25" name="Rectangle 24"/>
            <p:cNvSpPr/>
            <p:nvPr/>
          </p:nvSpPr>
          <p:spPr>
            <a:xfrm>
              <a:off x="4911214" y="1847181"/>
              <a:ext cx="4312480" cy="531795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32000" rIns="36000" rtlCol="0" anchor="ctr"/>
            <a:lstStyle/>
            <a:p>
              <a:r>
                <a:rPr lang="nb-NO" sz="1100" b="1" dirty="0"/>
                <a:t>Alle somatiske sengepasienter og </a:t>
              </a:r>
              <a:r>
                <a:rPr lang="nb-NO" sz="1100" b="1" dirty="0" smtClean="0"/>
                <a:t>akuttpasienter </a:t>
              </a:r>
              <a:r>
                <a:rPr lang="nb-NO" sz="1100" b="1" dirty="0"/>
                <a:t>samt nødvendige </a:t>
              </a:r>
              <a:r>
                <a:rPr lang="nb-NO" sz="1100" b="1" dirty="0" smtClean="0"/>
                <a:t>støttefunksjoner </a:t>
              </a:r>
              <a:r>
                <a:rPr lang="nb-NO" sz="1100" b="1" dirty="0"/>
                <a:t>flyttes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29617" y="1809651"/>
              <a:ext cx="624548" cy="6245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Freeform 55"/>
            <p:cNvSpPr>
              <a:spLocks/>
            </p:cNvSpPr>
            <p:nvPr/>
          </p:nvSpPr>
          <p:spPr bwMode="auto">
            <a:xfrm>
              <a:off x="4744328" y="1968533"/>
              <a:ext cx="400050" cy="350509"/>
            </a:xfrm>
            <a:custGeom>
              <a:avLst/>
              <a:gdLst>
                <a:gd name="T0" fmla="*/ 256 w 271"/>
                <a:gd name="T1" fmla="*/ 107 h 237"/>
                <a:gd name="T2" fmla="*/ 260 w 271"/>
                <a:gd name="T3" fmla="*/ 79 h 237"/>
                <a:gd name="T4" fmla="*/ 195 w 271"/>
                <a:gd name="T5" fmla="*/ 11 h 237"/>
                <a:gd name="T6" fmla="*/ 140 w 271"/>
                <a:gd name="T7" fmla="*/ 43 h 237"/>
                <a:gd name="T8" fmla="*/ 135 w 271"/>
                <a:gd name="T9" fmla="*/ 50 h 237"/>
                <a:gd name="T10" fmla="*/ 131 w 271"/>
                <a:gd name="T11" fmla="*/ 43 h 237"/>
                <a:gd name="T12" fmla="*/ 76 w 271"/>
                <a:gd name="T13" fmla="*/ 11 h 237"/>
                <a:gd name="T14" fmla="*/ 10 w 271"/>
                <a:gd name="T15" fmla="*/ 79 h 237"/>
                <a:gd name="T16" fmla="*/ 18 w 271"/>
                <a:gd name="T17" fmla="*/ 115 h 237"/>
                <a:gd name="T18" fmla="*/ 59 w 271"/>
                <a:gd name="T19" fmla="*/ 115 h 237"/>
                <a:gd name="T20" fmla="*/ 74 w 271"/>
                <a:gd name="T21" fmla="*/ 58 h 237"/>
                <a:gd name="T22" fmla="*/ 99 w 271"/>
                <a:gd name="T23" fmla="*/ 149 h 237"/>
                <a:gd name="T24" fmla="*/ 108 w 271"/>
                <a:gd name="T25" fmla="*/ 115 h 237"/>
                <a:gd name="T26" fmla="*/ 157 w 271"/>
                <a:gd name="T27" fmla="*/ 115 h 237"/>
                <a:gd name="T28" fmla="*/ 172 w 271"/>
                <a:gd name="T29" fmla="*/ 58 h 237"/>
                <a:gd name="T30" fmla="*/ 196 w 271"/>
                <a:gd name="T31" fmla="*/ 149 h 237"/>
                <a:gd name="T32" fmla="*/ 206 w 271"/>
                <a:gd name="T33" fmla="*/ 115 h 237"/>
                <a:gd name="T34" fmla="*/ 264 w 271"/>
                <a:gd name="T35" fmla="*/ 115 h 237"/>
                <a:gd name="T36" fmla="*/ 136 w 271"/>
                <a:gd name="T37" fmla="*/ 237 h 237"/>
                <a:gd name="T38" fmla="*/ 135 w 271"/>
                <a:gd name="T39" fmla="*/ 237 h 237"/>
                <a:gd name="T40" fmla="*/ 62 w 271"/>
                <a:gd name="T41" fmla="*/ 192 h 237"/>
                <a:gd name="T42" fmla="*/ 13 w 271"/>
                <a:gd name="T43" fmla="*/ 130 h 237"/>
                <a:gd name="T44" fmla="*/ 25 w 271"/>
                <a:gd name="T45" fmla="*/ 130 h 237"/>
                <a:gd name="T46" fmla="*/ 135 w 271"/>
                <a:gd name="T47" fmla="*/ 226 h 237"/>
                <a:gd name="T48" fmla="*/ 135 w 271"/>
                <a:gd name="T49" fmla="*/ 226 h 237"/>
                <a:gd name="T50" fmla="*/ 136 w 271"/>
                <a:gd name="T51" fmla="*/ 226 h 237"/>
                <a:gd name="T52" fmla="*/ 250 w 271"/>
                <a:gd name="T53" fmla="*/ 122 h 237"/>
                <a:gd name="T54" fmla="*/ 211 w 271"/>
                <a:gd name="T55" fmla="*/ 122 h 237"/>
                <a:gd name="T56" fmla="*/ 196 w 271"/>
                <a:gd name="T57" fmla="*/ 179 h 237"/>
                <a:gd name="T58" fmla="*/ 172 w 271"/>
                <a:gd name="T59" fmla="*/ 88 h 237"/>
                <a:gd name="T60" fmla="*/ 163 w 271"/>
                <a:gd name="T61" fmla="*/ 122 h 237"/>
                <a:gd name="T62" fmla="*/ 114 w 271"/>
                <a:gd name="T63" fmla="*/ 122 h 237"/>
                <a:gd name="T64" fmla="*/ 99 w 271"/>
                <a:gd name="T65" fmla="*/ 179 h 237"/>
                <a:gd name="T66" fmla="*/ 74 w 271"/>
                <a:gd name="T67" fmla="*/ 88 h 237"/>
                <a:gd name="T68" fmla="*/ 65 w 271"/>
                <a:gd name="T69" fmla="*/ 122 h 237"/>
                <a:gd name="T70" fmla="*/ 9 w 271"/>
                <a:gd name="T71" fmla="*/ 122 h 237"/>
                <a:gd name="T72" fmla="*/ 0 w 271"/>
                <a:gd name="T73" fmla="*/ 79 h 237"/>
                <a:gd name="T74" fmla="*/ 76 w 271"/>
                <a:gd name="T75" fmla="*/ 0 h 237"/>
                <a:gd name="T76" fmla="*/ 135 w 271"/>
                <a:gd name="T77" fmla="*/ 30 h 237"/>
                <a:gd name="T78" fmla="*/ 195 w 271"/>
                <a:gd name="T79" fmla="*/ 0 h 237"/>
                <a:gd name="T80" fmla="*/ 271 w 271"/>
                <a:gd name="T81" fmla="*/ 79 h 237"/>
                <a:gd name="T82" fmla="*/ 267 w 271"/>
                <a:gd name="T83" fmla="*/ 107 h 237"/>
                <a:gd name="T84" fmla="*/ 256 w 271"/>
                <a:gd name="T85" fmla="*/ 10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237">
                  <a:moveTo>
                    <a:pt x="256" y="107"/>
                  </a:moveTo>
                  <a:cubicBezTo>
                    <a:pt x="259" y="98"/>
                    <a:pt x="260" y="88"/>
                    <a:pt x="260" y="79"/>
                  </a:cubicBezTo>
                  <a:cubicBezTo>
                    <a:pt x="260" y="41"/>
                    <a:pt x="231" y="11"/>
                    <a:pt x="195" y="11"/>
                  </a:cubicBezTo>
                  <a:cubicBezTo>
                    <a:pt x="172" y="11"/>
                    <a:pt x="152" y="23"/>
                    <a:pt x="140" y="43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19" y="23"/>
                    <a:pt x="98" y="11"/>
                    <a:pt x="76" y="11"/>
                  </a:cubicBezTo>
                  <a:cubicBezTo>
                    <a:pt x="40" y="11"/>
                    <a:pt x="10" y="41"/>
                    <a:pt x="10" y="79"/>
                  </a:cubicBezTo>
                  <a:cubicBezTo>
                    <a:pt x="10" y="91"/>
                    <a:pt x="13" y="103"/>
                    <a:pt x="18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206" y="115"/>
                    <a:pt x="206" y="115"/>
                    <a:pt x="206" y="115"/>
                  </a:cubicBezTo>
                  <a:cubicBezTo>
                    <a:pt x="264" y="115"/>
                    <a:pt x="264" y="115"/>
                    <a:pt x="264" y="115"/>
                  </a:cubicBezTo>
                  <a:cubicBezTo>
                    <a:pt x="239" y="185"/>
                    <a:pt x="149" y="237"/>
                    <a:pt x="136" y="237"/>
                  </a:cubicBezTo>
                  <a:cubicBezTo>
                    <a:pt x="135" y="237"/>
                    <a:pt x="135" y="237"/>
                    <a:pt x="135" y="237"/>
                  </a:cubicBezTo>
                  <a:cubicBezTo>
                    <a:pt x="126" y="237"/>
                    <a:pt x="92" y="218"/>
                    <a:pt x="62" y="192"/>
                  </a:cubicBezTo>
                  <a:cubicBezTo>
                    <a:pt x="45" y="176"/>
                    <a:pt x="25" y="155"/>
                    <a:pt x="1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56" y="186"/>
                    <a:pt x="126" y="225"/>
                    <a:pt x="135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136" y="226"/>
                    <a:pt x="136" y="226"/>
                    <a:pt x="136" y="226"/>
                  </a:cubicBezTo>
                  <a:cubicBezTo>
                    <a:pt x="145" y="225"/>
                    <a:pt x="221" y="182"/>
                    <a:pt x="250" y="122"/>
                  </a:cubicBezTo>
                  <a:cubicBezTo>
                    <a:pt x="211" y="122"/>
                    <a:pt x="211" y="122"/>
                    <a:pt x="211" y="122"/>
                  </a:cubicBezTo>
                  <a:cubicBezTo>
                    <a:pt x="196" y="179"/>
                    <a:pt x="196" y="179"/>
                    <a:pt x="196" y="179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63" y="122"/>
                    <a:pt x="163" y="122"/>
                    <a:pt x="163" y="122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3" y="109"/>
                    <a:pt x="0" y="94"/>
                    <a:pt x="0" y="79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99" y="0"/>
                    <a:pt x="121" y="11"/>
                    <a:pt x="135" y="30"/>
                  </a:cubicBezTo>
                  <a:cubicBezTo>
                    <a:pt x="150" y="11"/>
                    <a:pt x="171" y="0"/>
                    <a:pt x="195" y="0"/>
                  </a:cubicBezTo>
                  <a:cubicBezTo>
                    <a:pt x="237" y="0"/>
                    <a:pt x="271" y="35"/>
                    <a:pt x="271" y="79"/>
                  </a:cubicBezTo>
                  <a:cubicBezTo>
                    <a:pt x="271" y="88"/>
                    <a:pt x="269" y="98"/>
                    <a:pt x="267" y="107"/>
                  </a:cubicBezTo>
                  <a:lnTo>
                    <a:pt x="256" y="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1939" dirty="0">
                <a:solidFill>
                  <a:srgbClr val="646464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29617" y="3318275"/>
            <a:ext cx="4594078" cy="832731"/>
            <a:chOff x="4629617" y="2488706"/>
            <a:chExt cx="4594078" cy="624548"/>
          </a:xfrm>
        </p:grpSpPr>
        <p:sp>
          <p:nvSpPr>
            <p:cNvPr id="26" name="Rectangle 25"/>
            <p:cNvSpPr/>
            <p:nvPr/>
          </p:nvSpPr>
          <p:spPr>
            <a:xfrm>
              <a:off x="4911214" y="2526236"/>
              <a:ext cx="4312481" cy="531795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r>
                <a:rPr lang="nb-NO" sz="1100" b="1" dirty="0" smtClean="0"/>
                <a:t>Enerom med bad til alle (</a:t>
              </a:r>
              <a:r>
                <a:rPr lang="nb-NO" sz="1100" b="1" dirty="0" err="1" smtClean="0"/>
                <a:t>ca</a:t>
              </a:r>
              <a:r>
                <a:rPr lang="nb-NO" sz="1100" b="1" dirty="0" smtClean="0"/>
                <a:t> 640 sengerom er planlagt)</a:t>
              </a:r>
              <a:endParaRPr lang="nb-NO" sz="11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629617" y="2488706"/>
              <a:ext cx="624548" cy="6245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Freeform 215"/>
            <p:cNvSpPr>
              <a:spLocks/>
            </p:cNvSpPr>
            <p:nvPr/>
          </p:nvSpPr>
          <p:spPr bwMode="auto">
            <a:xfrm>
              <a:off x="4797443" y="2639167"/>
              <a:ext cx="288895" cy="323625"/>
            </a:xfrm>
            <a:custGeom>
              <a:avLst/>
              <a:gdLst>
                <a:gd name="T0" fmla="*/ 1120 w 1120"/>
                <a:gd name="T1" fmla="*/ 1091 h 1254"/>
                <a:gd name="T2" fmla="*/ 1092 w 1120"/>
                <a:gd name="T3" fmla="*/ 872 h 1254"/>
                <a:gd name="T4" fmla="*/ 976 w 1120"/>
                <a:gd name="T5" fmla="*/ 753 h 1254"/>
                <a:gd name="T6" fmla="*/ 708 w 1120"/>
                <a:gd name="T7" fmla="*/ 672 h 1254"/>
                <a:gd name="T8" fmla="*/ 701 w 1120"/>
                <a:gd name="T9" fmla="*/ 641 h 1254"/>
                <a:gd name="T10" fmla="*/ 697 w 1120"/>
                <a:gd name="T11" fmla="*/ 583 h 1254"/>
                <a:gd name="T12" fmla="*/ 737 w 1120"/>
                <a:gd name="T13" fmla="*/ 496 h 1254"/>
                <a:gd name="T14" fmla="*/ 764 w 1120"/>
                <a:gd name="T15" fmla="*/ 420 h 1254"/>
                <a:gd name="T16" fmla="*/ 771 w 1120"/>
                <a:gd name="T17" fmla="*/ 423 h 1254"/>
                <a:gd name="T18" fmla="*/ 778 w 1120"/>
                <a:gd name="T19" fmla="*/ 424 h 1254"/>
                <a:gd name="T20" fmla="*/ 796 w 1120"/>
                <a:gd name="T21" fmla="*/ 406 h 1254"/>
                <a:gd name="T22" fmla="*/ 804 w 1120"/>
                <a:gd name="T23" fmla="*/ 305 h 1254"/>
                <a:gd name="T24" fmla="*/ 789 w 1120"/>
                <a:gd name="T25" fmla="*/ 288 h 1254"/>
                <a:gd name="T26" fmla="*/ 788 w 1120"/>
                <a:gd name="T27" fmla="*/ 288 h 1254"/>
                <a:gd name="T28" fmla="*/ 776 w 1120"/>
                <a:gd name="T29" fmla="*/ 134 h 1254"/>
                <a:gd name="T30" fmla="*/ 613 w 1120"/>
                <a:gd name="T31" fmla="*/ 6 h 1254"/>
                <a:gd name="T32" fmla="*/ 561 w 1120"/>
                <a:gd name="T33" fmla="*/ 0 h 1254"/>
                <a:gd name="T34" fmla="*/ 561 w 1120"/>
                <a:gd name="T35" fmla="*/ 0 h 1254"/>
                <a:gd name="T36" fmla="*/ 560 w 1120"/>
                <a:gd name="T37" fmla="*/ 0 h 1254"/>
                <a:gd name="T38" fmla="*/ 560 w 1120"/>
                <a:gd name="T39" fmla="*/ 0 h 1254"/>
                <a:gd name="T40" fmla="*/ 560 w 1120"/>
                <a:gd name="T41" fmla="*/ 0 h 1254"/>
                <a:gd name="T42" fmla="*/ 508 w 1120"/>
                <a:gd name="T43" fmla="*/ 6 h 1254"/>
                <a:gd name="T44" fmla="*/ 345 w 1120"/>
                <a:gd name="T45" fmla="*/ 134 h 1254"/>
                <a:gd name="T46" fmla="*/ 332 w 1120"/>
                <a:gd name="T47" fmla="*/ 288 h 1254"/>
                <a:gd name="T48" fmla="*/ 332 w 1120"/>
                <a:gd name="T49" fmla="*/ 288 h 1254"/>
                <a:gd name="T50" fmla="*/ 317 w 1120"/>
                <a:gd name="T51" fmla="*/ 305 h 1254"/>
                <a:gd name="T52" fmla="*/ 325 w 1120"/>
                <a:gd name="T53" fmla="*/ 406 h 1254"/>
                <a:gd name="T54" fmla="*/ 342 w 1120"/>
                <a:gd name="T55" fmla="*/ 424 h 1254"/>
                <a:gd name="T56" fmla="*/ 349 w 1120"/>
                <a:gd name="T57" fmla="*/ 423 h 1254"/>
                <a:gd name="T58" fmla="*/ 357 w 1120"/>
                <a:gd name="T59" fmla="*/ 420 h 1254"/>
                <a:gd name="T60" fmla="*/ 383 w 1120"/>
                <a:gd name="T61" fmla="*/ 496 h 1254"/>
                <a:gd name="T62" fmla="*/ 424 w 1120"/>
                <a:gd name="T63" fmla="*/ 583 h 1254"/>
                <a:gd name="T64" fmla="*/ 419 w 1120"/>
                <a:gd name="T65" fmla="*/ 641 h 1254"/>
                <a:gd name="T66" fmla="*/ 413 w 1120"/>
                <a:gd name="T67" fmla="*/ 672 h 1254"/>
                <a:gd name="T68" fmla="*/ 144 w 1120"/>
                <a:gd name="T69" fmla="*/ 753 h 1254"/>
                <a:gd name="T70" fmla="*/ 29 w 1120"/>
                <a:gd name="T71" fmla="*/ 872 h 1254"/>
                <a:gd name="T72" fmla="*/ 1 w 1120"/>
                <a:gd name="T73" fmla="*/ 1091 h 1254"/>
                <a:gd name="T74" fmla="*/ 64 w 1120"/>
                <a:gd name="T75" fmla="*/ 1172 h 1254"/>
                <a:gd name="T76" fmla="*/ 552 w 1120"/>
                <a:gd name="T77" fmla="*/ 1254 h 1254"/>
                <a:gd name="T78" fmla="*/ 560 w 1120"/>
                <a:gd name="T79" fmla="*/ 1254 h 1254"/>
                <a:gd name="T80" fmla="*/ 568 w 1120"/>
                <a:gd name="T81" fmla="*/ 1254 h 1254"/>
                <a:gd name="T82" fmla="*/ 1057 w 1120"/>
                <a:gd name="T83" fmla="*/ 1172 h 1254"/>
                <a:gd name="T84" fmla="*/ 1120 w 1120"/>
                <a:gd name="T85" fmla="*/ 1091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0" h="1254">
                  <a:moveTo>
                    <a:pt x="1120" y="1091"/>
                  </a:moveTo>
                  <a:cubicBezTo>
                    <a:pt x="1116" y="932"/>
                    <a:pt x="1100" y="896"/>
                    <a:pt x="1092" y="872"/>
                  </a:cubicBezTo>
                  <a:cubicBezTo>
                    <a:pt x="1088" y="862"/>
                    <a:pt x="1086" y="796"/>
                    <a:pt x="976" y="753"/>
                  </a:cubicBezTo>
                  <a:cubicBezTo>
                    <a:pt x="896" y="722"/>
                    <a:pt x="788" y="727"/>
                    <a:pt x="708" y="672"/>
                  </a:cubicBezTo>
                  <a:cubicBezTo>
                    <a:pt x="705" y="662"/>
                    <a:pt x="702" y="652"/>
                    <a:pt x="701" y="641"/>
                  </a:cubicBezTo>
                  <a:cubicBezTo>
                    <a:pt x="700" y="621"/>
                    <a:pt x="698" y="602"/>
                    <a:pt x="697" y="583"/>
                  </a:cubicBezTo>
                  <a:cubicBezTo>
                    <a:pt x="710" y="560"/>
                    <a:pt x="723" y="531"/>
                    <a:pt x="737" y="496"/>
                  </a:cubicBezTo>
                  <a:cubicBezTo>
                    <a:pt x="748" y="470"/>
                    <a:pt x="757" y="444"/>
                    <a:pt x="764" y="420"/>
                  </a:cubicBezTo>
                  <a:cubicBezTo>
                    <a:pt x="766" y="422"/>
                    <a:pt x="768" y="423"/>
                    <a:pt x="771" y="423"/>
                  </a:cubicBezTo>
                  <a:cubicBezTo>
                    <a:pt x="778" y="424"/>
                    <a:pt x="778" y="424"/>
                    <a:pt x="778" y="424"/>
                  </a:cubicBezTo>
                  <a:cubicBezTo>
                    <a:pt x="787" y="424"/>
                    <a:pt x="795" y="417"/>
                    <a:pt x="796" y="406"/>
                  </a:cubicBezTo>
                  <a:cubicBezTo>
                    <a:pt x="804" y="305"/>
                    <a:pt x="804" y="305"/>
                    <a:pt x="804" y="305"/>
                  </a:cubicBezTo>
                  <a:cubicBezTo>
                    <a:pt x="804" y="297"/>
                    <a:pt x="798" y="289"/>
                    <a:pt x="789" y="288"/>
                  </a:cubicBezTo>
                  <a:cubicBezTo>
                    <a:pt x="788" y="288"/>
                    <a:pt x="788" y="288"/>
                    <a:pt x="788" y="288"/>
                  </a:cubicBezTo>
                  <a:cubicBezTo>
                    <a:pt x="796" y="182"/>
                    <a:pt x="776" y="134"/>
                    <a:pt x="776" y="134"/>
                  </a:cubicBezTo>
                  <a:cubicBezTo>
                    <a:pt x="776" y="134"/>
                    <a:pt x="738" y="31"/>
                    <a:pt x="613" y="6"/>
                  </a:cubicBezTo>
                  <a:cubicBezTo>
                    <a:pt x="593" y="2"/>
                    <a:pt x="576" y="1"/>
                    <a:pt x="561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61" y="0"/>
                    <a:pt x="560" y="0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45" y="1"/>
                    <a:pt x="527" y="2"/>
                    <a:pt x="508" y="6"/>
                  </a:cubicBezTo>
                  <a:cubicBezTo>
                    <a:pt x="383" y="31"/>
                    <a:pt x="345" y="134"/>
                    <a:pt x="345" y="134"/>
                  </a:cubicBezTo>
                  <a:cubicBezTo>
                    <a:pt x="345" y="134"/>
                    <a:pt x="324" y="182"/>
                    <a:pt x="332" y="288"/>
                  </a:cubicBezTo>
                  <a:cubicBezTo>
                    <a:pt x="332" y="288"/>
                    <a:pt x="332" y="288"/>
                    <a:pt x="332" y="288"/>
                  </a:cubicBezTo>
                  <a:cubicBezTo>
                    <a:pt x="323" y="289"/>
                    <a:pt x="316" y="297"/>
                    <a:pt x="317" y="305"/>
                  </a:cubicBezTo>
                  <a:cubicBezTo>
                    <a:pt x="325" y="406"/>
                    <a:pt x="325" y="406"/>
                    <a:pt x="325" y="406"/>
                  </a:cubicBezTo>
                  <a:cubicBezTo>
                    <a:pt x="326" y="417"/>
                    <a:pt x="333" y="424"/>
                    <a:pt x="342" y="424"/>
                  </a:cubicBezTo>
                  <a:cubicBezTo>
                    <a:pt x="349" y="423"/>
                    <a:pt x="349" y="423"/>
                    <a:pt x="349" y="423"/>
                  </a:cubicBezTo>
                  <a:cubicBezTo>
                    <a:pt x="352" y="423"/>
                    <a:pt x="355" y="422"/>
                    <a:pt x="357" y="420"/>
                  </a:cubicBezTo>
                  <a:cubicBezTo>
                    <a:pt x="364" y="444"/>
                    <a:pt x="373" y="470"/>
                    <a:pt x="383" y="496"/>
                  </a:cubicBezTo>
                  <a:cubicBezTo>
                    <a:pt x="397" y="531"/>
                    <a:pt x="411" y="560"/>
                    <a:pt x="424" y="583"/>
                  </a:cubicBezTo>
                  <a:cubicBezTo>
                    <a:pt x="422" y="602"/>
                    <a:pt x="421" y="621"/>
                    <a:pt x="419" y="641"/>
                  </a:cubicBezTo>
                  <a:cubicBezTo>
                    <a:pt x="418" y="652"/>
                    <a:pt x="416" y="662"/>
                    <a:pt x="413" y="672"/>
                  </a:cubicBezTo>
                  <a:cubicBezTo>
                    <a:pt x="333" y="727"/>
                    <a:pt x="225" y="722"/>
                    <a:pt x="144" y="753"/>
                  </a:cubicBezTo>
                  <a:cubicBezTo>
                    <a:pt x="35" y="796"/>
                    <a:pt x="32" y="862"/>
                    <a:pt x="29" y="872"/>
                  </a:cubicBezTo>
                  <a:cubicBezTo>
                    <a:pt x="20" y="896"/>
                    <a:pt x="4" y="932"/>
                    <a:pt x="1" y="1091"/>
                  </a:cubicBezTo>
                  <a:cubicBezTo>
                    <a:pt x="0" y="1112"/>
                    <a:pt x="1" y="1144"/>
                    <a:pt x="64" y="1172"/>
                  </a:cubicBezTo>
                  <a:cubicBezTo>
                    <a:pt x="201" y="1225"/>
                    <a:pt x="378" y="1242"/>
                    <a:pt x="552" y="1254"/>
                  </a:cubicBezTo>
                  <a:cubicBezTo>
                    <a:pt x="553" y="1254"/>
                    <a:pt x="557" y="1254"/>
                    <a:pt x="560" y="1254"/>
                  </a:cubicBezTo>
                  <a:cubicBezTo>
                    <a:pt x="564" y="1254"/>
                    <a:pt x="568" y="1254"/>
                    <a:pt x="568" y="1254"/>
                  </a:cubicBezTo>
                  <a:cubicBezTo>
                    <a:pt x="743" y="1242"/>
                    <a:pt x="920" y="1225"/>
                    <a:pt x="1057" y="1172"/>
                  </a:cubicBezTo>
                  <a:cubicBezTo>
                    <a:pt x="1120" y="1144"/>
                    <a:pt x="1120" y="1112"/>
                    <a:pt x="1120" y="10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1368" dirty="0">
                <a:solidFill>
                  <a:srgbClr val="646464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8075" y="6259259"/>
            <a:ext cx="74251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i="1" dirty="0">
                <a:solidFill>
                  <a:schemeClr val="bg1"/>
                </a:solidFill>
              </a:rPr>
              <a:t> </a:t>
            </a:r>
            <a:r>
              <a:rPr lang="en-US" sz="700" i="1" dirty="0" smtClean="0">
                <a:solidFill>
                  <a:schemeClr val="bg1"/>
                </a:solidFill>
              </a:rPr>
              <a:t>*(</a:t>
            </a:r>
            <a:r>
              <a:rPr lang="en-US" sz="700" i="1" dirty="0">
                <a:solidFill>
                  <a:schemeClr val="bg1"/>
                </a:solidFill>
              </a:rPr>
              <a:t>2017 kroner)</a:t>
            </a:r>
          </a:p>
        </p:txBody>
      </p:sp>
    </p:spTree>
    <p:extLst>
      <p:ext uri="{BB962C8B-B14F-4D97-AF65-F5344CB8AC3E}">
        <p14:creationId xmlns:p14="http://schemas.microsoft.com/office/powerpoint/2010/main" val="22611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132888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Sylinder 2"/>
          <p:cNvSpPr txBox="1">
            <a:spLocks noChangeArrowheads="1"/>
          </p:cNvSpPr>
          <p:nvPr/>
        </p:nvSpPr>
        <p:spPr bwMode="auto">
          <a:xfrm>
            <a:off x="6218238" y="165100"/>
            <a:ext cx="27813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3200" b="1">
                <a:solidFill>
                  <a:srgbClr val="002060"/>
                </a:solidFill>
              </a:rPr>
              <a:t>SUS 2023 byggetrinn 1</a:t>
            </a:r>
          </a:p>
        </p:txBody>
      </p:sp>
      <p:sp>
        <p:nvSpPr>
          <p:cNvPr id="25604" name="TekstSylinder 1"/>
          <p:cNvSpPr txBox="1">
            <a:spLocks noChangeArrowheads="1"/>
          </p:cNvSpPr>
          <p:nvPr/>
        </p:nvSpPr>
        <p:spPr bwMode="auto">
          <a:xfrm>
            <a:off x="2916238" y="3413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800"/>
              <a:t>Bygg A</a:t>
            </a:r>
          </a:p>
        </p:txBody>
      </p:sp>
      <p:sp>
        <p:nvSpPr>
          <p:cNvPr id="25605" name="TekstSylinder 4"/>
          <p:cNvSpPr txBox="1">
            <a:spLocks noChangeArrowheads="1"/>
          </p:cNvSpPr>
          <p:nvPr/>
        </p:nvSpPr>
        <p:spPr bwMode="auto">
          <a:xfrm>
            <a:off x="107950" y="263683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800"/>
              <a:t>Bygg B</a:t>
            </a:r>
          </a:p>
        </p:txBody>
      </p:sp>
      <p:sp>
        <p:nvSpPr>
          <p:cNvPr id="25606" name="TekstSylinder 5"/>
          <p:cNvSpPr txBox="1">
            <a:spLocks noChangeArrowheads="1"/>
          </p:cNvSpPr>
          <p:nvPr/>
        </p:nvSpPr>
        <p:spPr bwMode="auto">
          <a:xfrm>
            <a:off x="4932363" y="6453188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800"/>
              <a:t>Bygg C og D</a:t>
            </a:r>
          </a:p>
        </p:txBody>
      </p:sp>
      <p:sp>
        <p:nvSpPr>
          <p:cNvPr id="25607" name="TekstSylinder 6"/>
          <p:cNvSpPr txBox="1">
            <a:spLocks noChangeArrowheads="1"/>
          </p:cNvSpPr>
          <p:nvPr/>
        </p:nvSpPr>
        <p:spPr bwMode="auto">
          <a:xfrm>
            <a:off x="7524750" y="1628775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800"/>
              <a:t>Bygg E</a:t>
            </a:r>
          </a:p>
        </p:txBody>
      </p:sp>
      <p:cxnSp>
        <p:nvCxnSpPr>
          <p:cNvPr id="8" name="Rett pil 7"/>
          <p:cNvCxnSpPr/>
          <p:nvPr/>
        </p:nvCxnSpPr>
        <p:spPr>
          <a:xfrm flipH="1">
            <a:off x="647700" y="1243013"/>
            <a:ext cx="6635750" cy="45672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kstSylinder 11"/>
          <p:cNvSpPr txBox="1">
            <a:spLocks noChangeArrowheads="1"/>
          </p:cNvSpPr>
          <p:nvPr/>
        </p:nvSpPr>
        <p:spPr bwMode="auto">
          <a:xfrm>
            <a:off x="179388" y="5872163"/>
            <a:ext cx="1296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nb-NO" sz="1800"/>
              <a:t>Kollektiv-aksen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07950" y="165100"/>
            <a:ext cx="179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Stor grad av standardisering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4189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3900" y="1714500"/>
            <a:ext cx="7353300" cy="3992563"/>
          </a:xfrm>
        </p:spPr>
        <p:txBody>
          <a:bodyPr/>
          <a:lstStyle/>
          <a:p>
            <a:pPr>
              <a:defRPr/>
            </a:pPr>
            <a:r>
              <a:rPr lang="nb-NO" sz="3600" b="1" i="1" dirty="0" smtClean="0">
                <a:solidFill>
                  <a:srgbClr val="002060"/>
                </a:solidFill>
              </a:rPr>
              <a:t>«</a:t>
            </a:r>
            <a:r>
              <a:rPr lang="nb-NO" sz="3600" b="1" i="1" dirty="0">
                <a:solidFill>
                  <a:srgbClr val="002060"/>
                </a:solidFill>
              </a:rPr>
              <a:t>S</a:t>
            </a:r>
            <a:r>
              <a:rPr lang="nb-NO" sz="3600" b="1" i="1" dirty="0" smtClean="0">
                <a:solidFill>
                  <a:srgbClr val="002060"/>
                </a:solidFill>
              </a:rPr>
              <a:t>tyret vektlegger at valg av entreprismodell skal sikre at</a:t>
            </a:r>
            <a:br>
              <a:rPr lang="nb-NO" sz="3600" b="1" i="1" dirty="0" smtClean="0">
                <a:solidFill>
                  <a:srgbClr val="002060"/>
                </a:solidFill>
              </a:rPr>
            </a:br>
            <a:r>
              <a:rPr lang="nb-NO" sz="5400" b="1" i="1" u="sng" dirty="0" smtClean="0">
                <a:solidFill>
                  <a:srgbClr val="002060"/>
                </a:solidFill>
              </a:rPr>
              <a:t>lokale tilbydere</a:t>
            </a:r>
            <a:r>
              <a:rPr lang="nb-NO" sz="5400" b="1" i="1" dirty="0" smtClean="0">
                <a:solidFill>
                  <a:srgbClr val="002060"/>
                </a:solidFill>
              </a:rPr>
              <a:t> </a:t>
            </a:r>
            <a:br>
              <a:rPr lang="nb-NO" sz="5400" b="1" i="1" dirty="0" smtClean="0">
                <a:solidFill>
                  <a:srgbClr val="002060"/>
                </a:solidFill>
              </a:rPr>
            </a:br>
            <a:r>
              <a:rPr lang="nb-NO" sz="3600" b="1" i="1" dirty="0" smtClean="0">
                <a:solidFill>
                  <a:srgbClr val="002060"/>
                </a:solidFill>
              </a:rPr>
              <a:t>kan delta i konkurransen»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642938"/>
            <a:ext cx="8353425" cy="1569660"/>
          </a:xfrm>
        </p:spPr>
        <p:txBody>
          <a:bodyPr/>
          <a:lstStyle/>
          <a:p>
            <a:pPr lvl="1" defTabSz="457200">
              <a:defRPr/>
            </a:pPr>
            <a:r>
              <a:rPr lang="nb-NO" sz="3200" b="1" kern="1200" dirty="0" smtClean="0">
                <a:solidFill>
                  <a:srgbClr val="002060"/>
                </a:solidFill>
                <a:latin typeface="+mj-lt"/>
                <a:ea typeface="+mj-ea"/>
                <a:cs typeface="Arial"/>
              </a:rPr>
              <a:t>Styrevedtak i Helse Stavanger </a:t>
            </a:r>
            <a:r>
              <a:rPr lang="nb-NO" sz="3200" b="1" kern="1200" dirty="0" smtClean="0">
                <a:solidFill>
                  <a:srgbClr val="002060"/>
                </a:solidFill>
                <a:latin typeface="+mj-lt"/>
                <a:ea typeface="+mj-ea"/>
                <a:cs typeface="Arial"/>
              </a:rPr>
              <a:t>HF</a:t>
            </a:r>
            <a:br>
              <a:rPr lang="nb-NO" sz="3200" b="1" kern="1200" dirty="0" smtClean="0">
                <a:solidFill>
                  <a:srgbClr val="002060"/>
                </a:solidFill>
                <a:latin typeface="+mj-lt"/>
                <a:ea typeface="+mj-ea"/>
                <a:cs typeface="Arial"/>
              </a:rPr>
            </a:br>
            <a:r>
              <a:rPr lang="nb-NO" sz="3200" b="1" kern="1200" dirty="0">
                <a:solidFill>
                  <a:srgbClr val="002060"/>
                </a:solidFill>
                <a:latin typeface="+mj-lt"/>
                <a:ea typeface="+mj-ea"/>
                <a:cs typeface="Arial"/>
              </a:rPr>
              <a:t/>
            </a:r>
            <a:br>
              <a:rPr lang="nb-NO" sz="3200" b="1" kern="1200" dirty="0">
                <a:solidFill>
                  <a:srgbClr val="002060"/>
                </a:solidFill>
                <a:latin typeface="+mj-lt"/>
                <a:ea typeface="+mj-ea"/>
                <a:cs typeface="Arial"/>
              </a:rPr>
            </a:br>
            <a:endParaRPr lang="nb-NO" sz="3200" b="1" kern="1200" dirty="0">
              <a:solidFill>
                <a:srgbClr val="002060"/>
              </a:solidFill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1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95536" y="2204864"/>
            <a:ext cx="8021144" cy="385951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b="1" dirty="0" smtClean="0"/>
              <a:t>Byggherrestyrt prosjektering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b="1" dirty="0"/>
              <a:t>Byggherrestyrte </a:t>
            </a:r>
            <a:r>
              <a:rPr lang="nb-NO" sz="3600" b="1" dirty="0" smtClean="0"/>
              <a:t>entrepriser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b="1" i="1" dirty="0">
                <a:solidFill>
                  <a:schemeClr val="accent5">
                    <a:lumMod val="50000"/>
                  </a:schemeClr>
                </a:solidFill>
              </a:rPr>
              <a:t>Kunnskap, kompetanse og kapasitet skal  vektlegges, i tillegg til pris.</a:t>
            </a:r>
            <a:endParaRPr lang="nb-NO" sz="3600" dirty="0"/>
          </a:p>
          <a:p>
            <a:endParaRPr lang="nb-NO" sz="3600" b="1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353425" cy="1354217"/>
          </a:xfrm>
        </p:spPr>
        <p:txBody>
          <a:bodyPr/>
          <a:lstStyle/>
          <a:p>
            <a:r>
              <a:rPr lang="nb-NO" dirty="0" smtClean="0"/>
              <a:t>Gjennomføringsstrategi og entreprisemodell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06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95536" y="1268760"/>
            <a:ext cx="8021638" cy="48498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b-NO" sz="14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2400" b="1" dirty="0">
                <a:solidFill>
                  <a:srgbClr val="002060"/>
                </a:solidFill>
                <a:latin typeface="+mn-lt"/>
              </a:rPr>
              <a:t>HMS kort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2400" b="1" dirty="0">
                <a:solidFill>
                  <a:srgbClr val="002060"/>
                </a:solidFill>
                <a:latin typeface="+mn-lt"/>
              </a:rPr>
              <a:t>Pliktig medlemskap i </a:t>
            </a:r>
            <a:r>
              <a:rPr lang="nb-NO" sz="2400" b="1" dirty="0" err="1">
                <a:solidFill>
                  <a:srgbClr val="002060"/>
                </a:solidFill>
                <a:latin typeface="+mn-lt"/>
              </a:rPr>
              <a:t>StartBANK</a:t>
            </a:r>
            <a:r>
              <a:rPr lang="nb-NO" sz="2400" b="1" dirty="0">
                <a:solidFill>
                  <a:srgbClr val="002060"/>
                </a:solidFill>
                <a:latin typeface="+mn-lt"/>
              </a:rPr>
              <a:t> eller tilsvarende leverandørregister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2400" b="1" dirty="0">
                <a:solidFill>
                  <a:srgbClr val="002060"/>
                </a:solidFill>
                <a:latin typeface="+mn-lt"/>
              </a:rPr>
              <a:t>Krav om faglærte </a:t>
            </a:r>
            <a:r>
              <a:rPr lang="nb-NO" sz="2400" b="1" dirty="0" smtClean="0">
                <a:solidFill>
                  <a:srgbClr val="002060"/>
                </a:solidFill>
                <a:latin typeface="+mn-lt"/>
              </a:rPr>
              <a:t>håndverkere (40%)</a:t>
            </a:r>
            <a:endParaRPr lang="nb-NO" sz="2400" b="1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2400" b="1" dirty="0" smtClean="0">
                <a:solidFill>
                  <a:srgbClr val="002060"/>
                </a:solidFill>
                <a:latin typeface="+mn-lt"/>
              </a:rPr>
              <a:t>Lærlinger (7%)</a:t>
            </a:r>
            <a:endParaRPr lang="nb-NO" sz="2400" b="1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2400" b="1" dirty="0">
                <a:solidFill>
                  <a:srgbClr val="002060"/>
                </a:solidFill>
                <a:latin typeface="+mn-lt"/>
              </a:rPr>
              <a:t>Rapporteringsplikt til Sentralskattekontoret for </a:t>
            </a:r>
            <a:r>
              <a:rPr lang="nb-NO" sz="2400" b="1" dirty="0" err="1" smtClean="0">
                <a:solidFill>
                  <a:srgbClr val="002060"/>
                </a:solidFill>
                <a:latin typeface="+mn-lt"/>
              </a:rPr>
              <a:t>utenlandsaker</a:t>
            </a:r>
            <a:endParaRPr lang="nb-NO" sz="2400" b="1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2400" b="1" dirty="0">
                <a:solidFill>
                  <a:srgbClr val="002060"/>
                </a:solidFill>
                <a:latin typeface="+mn-lt"/>
              </a:rPr>
              <a:t>Internkontroll – SHA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2400" b="1" dirty="0">
                <a:solidFill>
                  <a:srgbClr val="002060"/>
                </a:solidFill>
                <a:latin typeface="+mn-lt"/>
              </a:rPr>
              <a:t>Krav til lønns- og arbeidsvilkår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2400" b="1" dirty="0">
                <a:solidFill>
                  <a:srgbClr val="002060"/>
                </a:solidFill>
                <a:latin typeface="+mn-lt"/>
              </a:rPr>
              <a:t>Bruk av underleverandør, herunder innleid </a:t>
            </a:r>
            <a:r>
              <a:rPr lang="nb-NO" sz="2400" b="1" dirty="0" smtClean="0">
                <a:solidFill>
                  <a:srgbClr val="002060"/>
                </a:solidFill>
                <a:latin typeface="+mn-lt"/>
              </a:rPr>
              <a:t>arbeidskraft </a:t>
            </a:r>
            <a:endParaRPr lang="nb-NO" sz="2400" b="1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b-NO" sz="1400" dirty="0"/>
          </a:p>
        </p:txBody>
      </p:sp>
      <p:sp>
        <p:nvSpPr>
          <p:cNvPr id="58371" name="Tittel 2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856984" cy="1015663"/>
          </a:xfrm>
        </p:spPr>
        <p:txBody>
          <a:bodyPr/>
          <a:lstStyle/>
          <a:p>
            <a:r>
              <a:rPr lang="nb-NO" altLang="nb-NO" sz="3600" dirty="0" smtClean="0">
                <a:solidFill>
                  <a:srgbClr val="002060"/>
                </a:solidFill>
                <a:cs typeface="Arial" pitchFamily="34" charset="0"/>
              </a:rPr>
              <a:t>Rogalandsmodellen - </a:t>
            </a:r>
            <a:r>
              <a:rPr lang="nb-NO" altLang="nb-NO" sz="2400" dirty="0" smtClean="0">
                <a:solidFill>
                  <a:srgbClr val="002060"/>
                </a:solidFill>
                <a:cs typeface="Arial" pitchFamily="34" charset="0"/>
              </a:rPr>
              <a:t>Basert på DIFI sine seriøsitetsregler</a:t>
            </a:r>
            <a:br>
              <a:rPr lang="nb-NO" altLang="nb-NO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nb-NO" altLang="nb-NO" sz="2400" dirty="0" smtClean="0">
                <a:solidFill>
                  <a:srgbClr val="002060"/>
                </a:solidFill>
                <a:cs typeface="Arial" pitchFamily="34" charset="0"/>
              </a:rPr>
              <a:t>for </a:t>
            </a:r>
            <a:r>
              <a:rPr lang="nb-NO" altLang="nb-NO" sz="2400" dirty="0" smtClean="0">
                <a:solidFill>
                  <a:srgbClr val="002060"/>
                </a:solidFill>
                <a:cs typeface="Arial" pitchFamily="34" charset="0"/>
              </a:rPr>
              <a:t>å hindre arbeidslivskriminalitet: </a:t>
            </a:r>
          </a:p>
        </p:txBody>
      </p:sp>
    </p:spTree>
    <p:extLst>
      <p:ext uri="{BB962C8B-B14F-4D97-AF65-F5344CB8AC3E}">
        <p14:creationId xmlns:p14="http://schemas.microsoft.com/office/powerpoint/2010/main" val="29356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95536" y="1052736"/>
            <a:ext cx="8021144" cy="54784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Sykehusene som bygges er for dyre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Ønsker at prosjektene tenker nytt</a:t>
            </a: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Størst mulig grad av industrialisering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Større grad av digitalisering</a:t>
            </a:r>
          </a:p>
          <a:p>
            <a:r>
              <a:rPr lang="nb-NO" sz="3600" b="1" dirty="0" smtClean="0"/>
              <a:t>Vårt svar: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Mest mulig bygging </a:t>
            </a:r>
            <a:r>
              <a:rPr lang="nb-NO" dirty="0" err="1" smtClean="0"/>
              <a:t>off-site</a:t>
            </a:r>
            <a:r>
              <a:rPr lang="nb-NO" dirty="0" smtClean="0"/>
              <a:t> og montering on-</a:t>
            </a:r>
            <a:r>
              <a:rPr lang="nb-NO" dirty="0" err="1" smtClean="0"/>
              <a:t>site</a:t>
            </a: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Heldigitalisert prosjekt (BIM ++)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Bruk av Pims365 som prosjektstyringsverktøy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Bruk av Safran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smtClean="0"/>
              <a:t>Erfaringsoverføring fra andre bransjer!</a:t>
            </a: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3425" cy="723275"/>
          </a:xfrm>
        </p:spPr>
        <p:txBody>
          <a:bodyPr/>
          <a:lstStyle/>
          <a:p>
            <a:r>
              <a:rPr lang="nb-NO" dirty="0" smtClean="0"/>
              <a:t>Utfordring fra HOD: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89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52928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0" i="1" dirty="0" smtClean="0"/>
              <a:t>Kjetil fortsetter herfra</a:t>
            </a:r>
            <a:endParaRPr lang="nb-NO" b="0" i="1" dirty="0"/>
          </a:p>
        </p:txBody>
      </p:sp>
    </p:spTree>
    <p:extLst>
      <p:ext uri="{BB962C8B-B14F-4D97-AF65-F5344CB8AC3E}">
        <p14:creationId xmlns:p14="http://schemas.microsoft.com/office/powerpoint/2010/main" val="34204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171BB74F3A334BBB9285D6619551A5" ma:contentTypeVersion="24" ma:contentTypeDescription="Opprett et nytt dokument." ma:contentTypeScope="" ma:versionID="490d15d4cf9540ac92880d474c6e4122">
  <xsd:schema xmlns:xsd="http://www.w3.org/2001/XMLSchema" xmlns:xs="http://www.w3.org/2001/XMLSchema" xmlns:p="http://schemas.microsoft.com/office/2006/metadata/properties" xmlns:ns1="http://schemas.microsoft.com/sharepoint/v3" xmlns:ns2="ed9703dc-ef0b-4fcf-b741-7cc41878bd61" targetNamespace="http://schemas.microsoft.com/office/2006/metadata/properties" ma:root="true" ma:fieldsID="e1741887e261325f66d63b7ce8629045" ns1:_="" ns2:_="">
    <xsd:import namespace="http://schemas.microsoft.com/sharepoint/v3"/>
    <xsd:import namespace="ed9703dc-ef0b-4fcf-b741-7cc41878bd6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03dc-ef0b-4fcf-b741-7cc41878bd6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24a585c-7ab9-4d2e-a6c2-97a6a586d433}" ma:internalName="TaxCatchAll" ma:showField="CatchAllData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24a585c-7ab9-4d2e-a6c2-97a6a586d433}" ma:internalName="TaxCatchAllLabel" ma:readOnly="true" ma:showField="CatchAllDataLabel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ed9703dc-ef0b-4fcf-b741-7cc41878bd61">
      <Terms xmlns="http://schemas.microsoft.com/office/infopath/2007/PartnerControls"/>
    </TaxKeywordTaxHTField>
    <FNSPRollUpIngress xmlns="ed9703dc-ef0b-4fcf-b741-7cc41878bd61" xsi:nil="true"/>
    <PublishingExpirationDate xmlns="http://schemas.microsoft.com/sharepoint/v3" xsi:nil="true"/>
    <PublishingStartDate xmlns="http://schemas.microsoft.com/sharepoint/v3" xsi:nil="true"/>
    <TaxCatchAll xmlns="ed9703dc-ef0b-4fcf-b741-7cc41878bd6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008DC-4252-467D-91F6-F158509D29FA}"/>
</file>

<file path=customXml/itemProps2.xml><?xml version="1.0" encoding="utf-8"?>
<ds:datastoreItem xmlns:ds="http://schemas.openxmlformats.org/officeDocument/2006/customXml" ds:itemID="{C87D6AC9-1045-4E54-A250-C26A0C3537B4}"/>
</file>

<file path=customXml/itemProps3.xml><?xml version="1.0" encoding="utf-8"?>
<ds:datastoreItem xmlns:ds="http://schemas.openxmlformats.org/officeDocument/2006/customXml" ds:itemID="{DA1F6CBE-4889-468C-9141-5C890DAF77ED}"/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242</Words>
  <Application>Microsoft Office PowerPoint</Application>
  <PresentationFormat>Skjermfremvisning (4:3)</PresentationFormat>
  <Paragraphs>57</Paragraphs>
  <Slides>10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2" baseType="lpstr">
      <vt:lpstr>Office-tema</vt:lpstr>
      <vt:lpstr>think-cell Slide</vt:lpstr>
      <vt:lpstr>Leverandørkonferanse Vertikale sjakter</vt:lpstr>
      <vt:lpstr>PowerPoint-presentasjon</vt:lpstr>
      <vt:lpstr>PowerPoint-presentasjon</vt:lpstr>
      <vt:lpstr>Styrevedtak i Helse Stavanger HF  </vt:lpstr>
      <vt:lpstr>Gjennomføringsstrategi og entreprisemodell</vt:lpstr>
      <vt:lpstr>Rogalandsmodellen - Basert på DIFI sine seriøsitetsregler for å hindre arbeidslivskriminalitet: </vt:lpstr>
      <vt:lpstr>Utfordring fra HOD:</vt:lpstr>
      <vt:lpstr>PowerPoint-presentasjon</vt:lpstr>
      <vt:lpstr>Kjetil fortsetter herfra</vt:lpstr>
      <vt:lpstr>wOw forside </vt:lpstr>
    </vt:vector>
  </TitlesOfParts>
  <Company>Helse Vest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SUS2023:</dc:title>
  <dc:creator>Beate Ekornes</dc:creator>
  <cp:lastModifiedBy>Kari Gro Johanson</cp:lastModifiedBy>
  <cp:revision>59</cp:revision>
  <dcterms:created xsi:type="dcterms:W3CDTF">2017-09-26T07:15:45Z</dcterms:created>
  <dcterms:modified xsi:type="dcterms:W3CDTF">2018-04-03T15:31:20Z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0x01010017171BB74F3A334BBB9285D6619551A5</vt:lpwstr>
  </property>
</Properties>
</file>